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  <p:sldMasterId id="2147484047" r:id="rId2"/>
  </p:sldMasterIdLst>
  <p:notesMasterIdLst>
    <p:notesMasterId r:id="rId45"/>
  </p:notesMasterIdLst>
  <p:sldIdLst>
    <p:sldId id="273" r:id="rId3"/>
    <p:sldId id="302" r:id="rId4"/>
    <p:sldId id="305" r:id="rId5"/>
    <p:sldId id="314" r:id="rId6"/>
    <p:sldId id="319" r:id="rId7"/>
    <p:sldId id="360" r:id="rId8"/>
    <p:sldId id="361" r:id="rId9"/>
    <p:sldId id="362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20" r:id="rId37"/>
    <p:sldId id="321" r:id="rId38"/>
    <p:sldId id="354" r:id="rId39"/>
    <p:sldId id="283" r:id="rId40"/>
    <p:sldId id="355" r:id="rId41"/>
    <p:sldId id="308" r:id="rId42"/>
    <p:sldId id="363" r:id="rId43"/>
    <p:sldId id="364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FF6600"/>
    <a:srgbClr val="FF9933"/>
    <a:srgbClr val="FFFFCC"/>
    <a:srgbClr val="00D661"/>
    <a:srgbClr val="0000FF"/>
    <a:srgbClr val="00C459"/>
    <a:srgbClr val="00AC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51" autoAdjust="0"/>
    <p:restoredTop sz="94660"/>
  </p:normalViewPr>
  <p:slideViewPr>
    <p:cSldViewPr>
      <p:cViewPr varScale="1">
        <p:scale>
          <a:sx n="68" d="100"/>
          <a:sy n="68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2F30CD-A916-4A9B-BFA1-5FD67C5234AE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DEA36BC-3902-4559-AB1F-F2B6271B0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B1091D-DCE9-42B8-8541-32ABFF45ED6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AAA0D-77D1-4ED5-95C0-9D3628E49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1408-6527-48CB-8182-422CB7962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AAD4F-A629-42D3-AC35-CA743C985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4B8FE-4C0D-49FA-B202-AF48570EC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26EE7-EFF3-4EA3-842A-0A557C09B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1A7B-00DD-4705-869D-F4E302AF4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ED80-DCAB-4C6A-86B8-B6EED2F71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335F-4EFD-4CB7-9E82-443B51C7E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7D6C-23BE-4318-99D9-A01D7B5D1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8AFD-8582-4722-BD3D-AD4EA2EE5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A5F2-3A3A-4520-BCFA-A261D133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EA487-2674-4B7E-ADC4-1C6A1F1AA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03F3-63EC-4B49-B3E8-ECA0271FF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D117-CA20-4452-9F2D-CA83CFD82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1554-1FA1-40D2-A967-D02F1E8A0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B48D-11EE-4B65-BCD1-864E6D12F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DA05-123B-4FC4-9A41-21BCC3402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F820-3368-4012-8633-97989A875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5326-1639-4333-9F09-676032D26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BB6A3-6077-4C50-AF8D-020014066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560F-D869-4001-8B92-5FAF5AFA7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A491-067C-401E-819B-14246A761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C3EB-1BCE-446A-AA0C-CB0D5E49D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BE16112-89DE-471D-AB01-7BC45BEE0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0" r:id="rId1"/>
    <p:sldLayoutId id="2147484059" r:id="rId2"/>
    <p:sldLayoutId id="2147484058" r:id="rId3"/>
    <p:sldLayoutId id="2147484057" r:id="rId4"/>
    <p:sldLayoutId id="2147484056" r:id="rId5"/>
    <p:sldLayoutId id="2147484055" r:id="rId6"/>
    <p:sldLayoutId id="2147484054" r:id="rId7"/>
    <p:sldLayoutId id="2147484053" r:id="rId8"/>
    <p:sldLayoutId id="2147484052" r:id="rId9"/>
    <p:sldLayoutId id="2147484051" r:id="rId10"/>
    <p:sldLayoutId id="2147484050" r:id="rId11"/>
    <p:sldLayoutId id="2147484073" r:id="rId12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154F4B-C284-42A4-B833-1406EF8E5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0" r:id="rId2"/>
    <p:sldLayoutId id="2147484069" r:id="rId3"/>
    <p:sldLayoutId id="2147484068" r:id="rId4"/>
    <p:sldLayoutId id="2147484067" r:id="rId5"/>
    <p:sldLayoutId id="2147484066" r:id="rId6"/>
    <p:sldLayoutId id="2147484065" r:id="rId7"/>
    <p:sldLayoutId id="2147484064" r:id="rId8"/>
    <p:sldLayoutId id="2147484063" r:id="rId9"/>
    <p:sldLayoutId id="2147484062" r:id="rId10"/>
    <p:sldLayoutId id="2147484061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472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геометрии</a:t>
            </a:r>
            <a:b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10  класса по теме:</a:t>
            </a:r>
            <a:b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5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Пирамида.Правильная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пирамида»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198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30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40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50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608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71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81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915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501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512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5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>Понятие пирамиды</a:t>
            </a:r>
          </a:p>
        </p:txBody>
      </p:sp>
      <p:sp>
        <p:nvSpPr>
          <p:cNvPr id="6148" name="Содержимое 6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648200" cy="5943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А</a:t>
            </a:r>
            <a:r>
              <a:rPr lang="ru-RU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А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ru-RU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основание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А</a:t>
            </a:r>
            <a:r>
              <a:rPr lang="ru-RU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… А</a:t>
            </a:r>
            <a:r>
              <a:rPr lang="en-US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боковые ребра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вершина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боковые грани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 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высота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А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обозначение пирамиды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/>
            </a:pPr>
            <a:endParaRPr lang="en-US" dirty="0" smtClean="0"/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/>
            </a:pPr>
            <a:endParaRPr lang="ru-RU" dirty="0" smtClean="0"/>
          </a:p>
        </p:txBody>
      </p:sp>
      <p:pic>
        <p:nvPicPr>
          <p:cNvPr id="3277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263" y="1406525"/>
            <a:ext cx="4122737" cy="5222875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522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532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28913" y="1700213"/>
            <a:ext cx="3686175" cy="432435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53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29050" y="3352800"/>
            <a:ext cx="148590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529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63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734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83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93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04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14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2316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Площадь поверхности пирамиды</a:t>
            </a: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Площадью полной поверхности пирамиды</a:t>
            </a:r>
            <a:b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называется сумма площадей основания и боковых граней.</a:t>
            </a:r>
            <a:b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пирамиды = 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+ 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бок.</a:t>
            </a:r>
            <a:r>
              <a:rPr lang="ru-RU" sz="29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9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> </a:t>
            </a:r>
            <a:endParaRPr lang="ru-RU" sz="2200" dirty="0" smtClean="0"/>
          </a:p>
        </p:txBody>
      </p:sp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433638"/>
            <a:ext cx="45720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2514600"/>
            <a:ext cx="3467100" cy="403860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24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1924050"/>
            <a:ext cx="3524250" cy="38766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34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1919288"/>
            <a:ext cx="3524250" cy="38862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45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1919288"/>
            <a:ext cx="3524250" cy="38862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55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1919288"/>
            <a:ext cx="3524250" cy="38862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65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7950" y="1662113"/>
            <a:ext cx="3848100" cy="440055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/>
              <a:t>Свойства боковых ребер и боковых граней правильной пирамиды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2133600"/>
            <a:ext cx="4038600" cy="3382963"/>
          </a:xfrm>
        </p:spPr>
        <p:txBody>
          <a:bodyPr/>
          <a:lstStyle/>
          <a:p>
            <a:pPr>
              <a:buFontTx/>
              <a:buNone/>
            </a:pPr>
            <a:r>
              <a:rPr lang="ru-RU" i="1" smtClean="0">
                <a:solidFill>
                  <a:schemeClr val="accent2"/>
                </a:solidFill>
              </a:rPr>
              <a:t>	</a:t>
            </a:r>
            <a:r>
              <a:rPr lang="ru-RU" i="1" smtClean="0"/>
              <a:t>Все боковые ребра правильной пирамиды равны, а боковые грани являются равными равнобедренными треугольниками</a:t>
            </a:r>
          </a:p>
        </p:txBody>
      </p:sp>
      <p:pic>
        <p:nvPicPr>
          <p:cNvPr id="6656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628775"/>
            <a:ext cx="4373563" cy="4752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88913"/>
            <a:ext cx="8002587" cy="1511300"/>
          </a:xfrm>
        </p:spPr>
        <p:txBody>
          <a:bodyPr/>
          <a:lstStyle/>
          <a:p>
            <a:pPr>
              <a:buFontTx/>
              <a:buNone/>
            </a:pPr>
            <a:r>
              <a:rPr lang="ru-RU" i="1" smtClean="0"/>
              <a:t>	Высота боковой грани правильной пирамиды, проведенная из её вершины называется </a:t>
            </a:r>
            <a:r>
              <a:rPr lang="ru-RU" i="1" smtClean="0">
                <a:solidFill>
                  <a:srgbClr val="FF0066"/>
                </a:solidFill>
              </a:rPr>
              <a:t>апофемой</a:t>
            </a:r>
            <a:r>
              <a:rPr lang="ru-RU" i="1" smtClean="0"/>
              <a:t>.</a:t>
            </a:r>
          </a:p>
        </p:txBody>
      </p:sp>
      <p:pic>
        <p:nvPicPr>
          <p:cNvPr id="68617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81575" y="1958975"/>
            <a:ext cx="3362325" cy="4295775"/>
          </a:xfrm>
        </p:spPr>
      </p:pic>
      <p:pic>
        <p:nvPicPr>
          <p:cNvPr id="68618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5488" y="2044700"/>
            <a:ext cx="3524250" cy="4124325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6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36"/>
          <p:cNvGrpSpPr>
            <a:grpSpLocks/>
          </p:cNvGrpSpPr>
          <p:nvPr/>
        </p:nvGrpSpPr>
        <p:grpSpPr bwMode="auto">
          <a:xfrm>
            <a:off x="4122738" y="2889250"/>
            <a:ext cx="3600450" cy="3500438"/>
            <a:chOff x="2597" y="1840"/>
            <a:chExt cx="2268" cy="2205"/>
          </a:xfrm>
        </p:grpSpPr>
        <p:grpSp>
          <p:nvGrpSpPr>
            <p:cNvPr id="71705" name="Group 34"/>
            <p:cNvGrpSpPr>
              <a:grpSpLocks/>
            </p:cNvGrpSpPr>
            <p:nvPr/>
          </p:nvGrpSpPr>
          <p:grpSpPr bwMode="auto">
            <a:xfrm>
              <a:off x="2597" y="1840"/>
              <a:ext cx="2268" cy="2205"/>
              <a:chOff x="2597" y="1838"/>
              <a:chExt cx="2268" cy="2205"/>
            </a:xfrm>
          </p:grpSpPr>
          <p:grpSp>
            <p:nvGrpSpPr>
              <p:cNvPr id="71707" name="Group 33"/>
              <p:cNvGrpSpPr>
                <a:grpSpLocks/>
              </p:cNvGrpSpPr>
              <p:nvPr/>
            </p:nvGrpSpPr>
            <p:grpSpPr bwMode="auto">
              <a:xfrm>
                <a:off x="2597" y="1838"/>
                <a:ext cx="2268" cy="2205"/>
                <a:chOff x="2597" y="1838"/>
                <a:chExt cx="2268" cy="2205"/>
              </a:xfrm>
            </p:grpSpPr>
            <p:sp>
              <p:nvSpPr>
                <p:cNvPr id="71709" name="Freeform 24"/>
                <p:cNvSpPr>
                  <a:spLocks/>
                </p:cNvSpPr>
                <p:nvPr/>
              </p:nvSpPr>
              <p:spPr bwMode="auto">
                <a:xfrm>
                  <a:off x="2597" y="1838"/>
                  <a:ext cx="1491" cy="2205"/>
                </a:xfrm>
                <a:custGeom>
                  <a:avLst/>
                  <a:gdLst>
                    <a:gd name="T0" fmla="*/ 0 w 1043"/>
                    <a:gd name="T1" fmla="*/ 5423 h 1406"/>
                    <a:gd name="T2" fmla="*/ 3046 w 1043"/>
                    <a:gd name="T3" fmla="*/ 5423 h 1406"/>
                    <a:gd name="T4" fmla="*/ 2782 w 1043"/>
                    <a:gd name="T5" fmla="*/ 0 h 1406"/>
                    <a:gd name="T6" fmla="*/ 0 w 1043"/>
                    <a:gd name="T7" fmla="*/ 5423 h 14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3"/>
                    <a:gd name="T13" fmla="*/ 0 h 1406"/>
                    <a:gd name="T14" fmla="*/ 1043 w 1043"/>
                    <a:gd name="T15" fmla="*/ 1406 h 14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3" h="1406">
                      <a:moveTo>
                        <a:pt x="0" y="1406"/>
                      </a:moveTo>
                      <a:lnTo>
                        <a:pt x="1043" y="1406"/>
                      </a:lnTo>
                      <a:lnTo>
                        <a:pt x="952" y="0"/>
                      </a:lnTo>
                      <a:lnTo>
                        <a:pt x="0" y="140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99CC"/>
                    </a:gs>
                    <a:gs pos="50000">
                      <a:srgbClr val="FF5050"/>
                    </a:gs>
                    <a:gs pos="100000">
                      <a:srgbClr val="FF99CC"/>
                    </a:gs>
                  </a:gsLst>
                  <a:lin ang="18900000" scaled="1"/>
                </a:gradFill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10" name="Freeform 25"/>
                <p:cNvSpPr>
                  <a:spLocks/>
                </p:cNvSpPr>
                <p:nvPr/>
              </p:nvSpPr>
              <p:spPr bwMode="auto">
                <a:xfrm>
                  <a:off x="3958" y="1838"/>
                  <a:ext cx="907" cy="2205"/>
                </a:xfrm>
                <a:custGeom>
                  <a:avLst/>
                  <a:gdLst>
                    <a:gd name="T0" fmla="*/ 266 w 635"/>
                    <a:gd name="T1" fmla="*/ 5423 h 1406"/>
                    <a:gd name="T2" fmla="*/ 0 w 635"/>
                    <a:gd name="T3" fmla="*/ 0 h 1406"/>
                    <a:gd name="T4" fmla="*/ 1851 w 635"/>
                    <a:gd name="T5" fmla="*/ 3325 h 1406"/>
                    <a:gd name="T6" fmla="*/ 266 w 635"/>
                    <a:gd name="T7" fmla="*/ 5423 h 14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5"/>
                    <a:gd name="T13" fmla="*/ 0 h 1406"/>
                    <a:gd name="T14" fmla="*/ 635 w 635"/>
                    <a:gd name="T15" fmla="*/ 1406 h 14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5" h="1406">
                      <a:moveTo>
                        <a:pt x="91" y="1406"/>
                      </a:moveTo>
                      <a:lnTo>
                        <a:pt x="0" y="0"/>
                      </a:lnTo>
                      <a:lnTo>
                        <a:pt x="635" y="862"/>
                      </a:lnTo>
                      <a:lnTo>
                        <a:pt x="91" y="140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99CC"/>
                    </a:gs>
                    <a:gs pos="50000">
                      <a:srgbClr val="FF5050"/>
                    </a:gs>
                    <a:gs pos="100000">
                      <a:srgbClr val="FF99CC"/>
                    </a:gs>
                  </a:gsLst>
                  <a:lin ang="18900000" scaled="1"/>
                </a:gra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1708" name="Line 27"/>
              <p:cNvSpPr>
                <a:spLocks noChangeShapeType="1"/>
              </p:cNvSpPr>
              <p:nvPr/>
            </p:nvSpPr>
            <p:spPr bwMode="auto">
              <a:xfrm flipV="1">
                <a:off x="3390" y="1843"/>
                <a:ext cx="579" cy="13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06" name="Freeform 29"/>
            <p:cNvSpPr>
              <a:spLocks/>
            </p:cNvSpPr>
            <p:nvPr/>
          </p:nvSpPr>
          <p:spPr bwMode="auto">
            <a:xfrm>
              <a:off x="2597" y="3191"/>
              <a:ext cx="2267" cy="850"/>
            </a:xfrm>
            <a:custGeom>
              <a:avLst/>
              <a:gdLst>
                <a:gd name="T0" fmla="*/ 0 w 2267"/>
                <a:gd name="T1" fmla="*/ 850 h 850"/>
                <a:gd name="T2" fmla="*/ 793 w 2267"/>
                <a:gd name="T3" fmla="*/ 0 h 850"/>
                <a:gd name="T4" fmla="*/ 2267 w 2267"/>
                <a:gd name="T5" fmla="*/ 0 h 850"/>
                <a:gd name="T6" fmla="*/ 1502 w 2267"/>
                <a:gd name="T7" fmla="*/ 850 h 850"/>
                <a:gd name="T8" fmla="*/ 0 w 2267"/>
                <a:gd name="T9" fmla="*/ 850 h 8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67"/>
                <a:gd name="T16" fmla="*/ 0 h 850"/>
                <a:gd name="T17" fmla="*/ 2267 w 2267"/>
                <a:gd name="T18" fmla="*/ 850 h 8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67" h="850">
                  <a:moveTo>
                    <a:pt x="0" y="850"/>
                  </a:moveTo>
                  <a:lnTo>
                    <a:pt x="793" y="0"/>
                  </a:lnTo>
                  <a:lnTo>
                    <a:pt x="2267" y="0"/>
                  </a:lnTo>
                  <a:lnTo>
                    <a:pt x="1502" y="850"/>
                  </a:lnTo>
                  <a:lnTo>
                    <a:pt x="0" y="85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8274050" y="0"/>
            <a:ext cx="869950" cy="6858000"/>
            <a:chOff x="5212" y="0"/>
            <a:chExt cx="548" cy="4320"/>
          </a:xfrm>
        </p:grpSpPr>
        <p:sp>
          <p:nvSpPr>
            <p:cNvPr id="71701" name="AutoShape 5" descr="Точечная сетка"/>
            <p:cNvSpPr>
              <a:spLocks noChangeArrowheads="1"/>
            </p:cNvSpPr>
            <p:nvPr/>
          </p:nvSpPr>
          <p:spPr bwMode="auto">
            <a:xfrm rot="5400000">
              <a:off x="5193" y="3753"/>
              <a:ext cx="590" cy="544"/>
            </a:xfrm>
            <a:prstGeom prst="rtTriangle">
              <a:avLst/>
            </a:prstGeom>
            <a:pattFill prst="dotGrid">
              <a:fgClr>
                <a:srgbClr val="BDA4FA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2" name="Line 6"/>
            <p:cNvSpPr>
              <a:spLocks noChangeShapeType="1"/>
            </p:cNvSpPr>
            <p:nvPr/>
          </p:nvSpPr>
          <p:spPr bwMode="auto">
            <a:xfrm>
              <a:off x="5375" y="0"/>
              <a:ext cx="0" cy="3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03" name="AutoShape 7"/>
            <p:cNvSpPr>
              <a:spLocks noChangeArrowheads="1"/>
            </p:cNvSpPr>
            <p:nvPr/>
          </p:nvSpPr>
          <p:spPr bwMode="auto">
            <a:xfrm rot="-5400000">
              <a:off x="5193" y="3753"/>
              <a:ext cx="590" cy="54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4" name="Line 8"/>
            <p:cNvSpPr>
              <a:spLocks noChangeShapeType="1"/>
            </p:cNvSpPr>
            <p:nvPr/>
          </p:nvSpPr>
          <p:spPr bwMode="auto">
            <a:xfrm>
              <a:off x="5212" y="4065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1684" name="Picture 21" descr="BD1459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49275"/>
            <a:ext cx="7850188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364163" y="2889250"/>
            <a:ext cx="917575" cy="3500438"/>
            <a:chOff x="3379" y="1842"/>
            <a:chExt cx="590" cy="2183"/>
          </a:xfrm>
        </p:grpSpPr>
        <p:sp>
          <p:nvSpPr>
            <p:cNvPr id="71697" name="Line 28"/>
            <p:cNvSpPr>
              <a:spLocks noChangeShapeType="1"/>
            </p:cNvSpPr>
            <p:nvPr/>
          </p:nvSpPr>
          <p:spPr bwMode="auto">
            <a:xfrm flipH="1">
              <a:off x="3379" y="1842"/>
              <a:ext cx="590" cy="2178"/>
            </a:xfrm>
            <a:prstGeom prst="line">
              <a:avLst/>
            </a:prstGeom>
            <a:noFill/>
            <a:ln w="28575">
              <a:solidFill>
                <a:srgbClr val="CCE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698" name="Group 32"/>
            <p:cNvGrpSpPr>
              <a:grpSpLocks/>
            </p:cNvGrpSpPr>
            <p:nvPr/>
          </p:nvGrpSpPr>
          <p:grpSpPr bwMode="auto">
            <a:xfrm>
              <a:off x="3419" y="3889"/>
              <a:ext cx="136" cy="136"/>
              <a:chOff x="3432" y="3884"/>
              <a:chExt cx="136" cy="136"/>
            </a:xfrm>
          </p:grpSpPr>
          <p:sp>
            <p:nvSpPr>
              <p:cNvPr id="11293" name="Line 29"/>
              <p:cNvSpPr>
                <a:spLocks noChangeShapeType="1"/>
              </p:cNvSpPr>
              <p:nvPr/>
            </p:nvSpPr>
            <p:spPr bwMode="auto">
              <a:xfrm>
                <a:off x="3432" y="3892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94" name="Line 30"/>
              <p:cNvSpPr>
                <a:spLocks noChangeShapeType="1"/>
              </p:cNvSpPr>
              <p:nvPr/>
            </p:nvSpPr>
            <p:spPr bwMode="auto">
              <a:xfrm flipH="1">
                <a:off x="3523" y="3884"/>
                <a:ext cx="45" cy="136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6281738" y="2889250"/>
            <a:ext cx="954087" cy="2879725"/>
            <a:chOff x="3957" y="1848"/>
            <a:chExt cx="601" cy="1768"/>
          </a:xfrm>
        </p:grpSpPr>
        <p:sp>
          <p:nvSpPr>
            <p:cNvPr id="71693" name="Line 33"/>
            <p:cNvSpPr>
              <a:spLocks noChangeShapeType="1"/>
            </p:cNvSpPr>
            <p:nvPr/>
          </p:nvSpPr>
          <p:spPr bwMode="auto">
            <a:xfrm>
              <a:off x="3957" y="1848"/>
              <a:ext cx="601" cy="1673"/>
            </a:xfrm>
            <a:prstGeom prst="line">
              <a:avLst/>
            </a:prstGeom>
            <a:noFill/>
            <a:ln w="28575">
              <a:solidFill>
                <a:srgbClr val="CCE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694" name="Group 39"/>
            <p:cNvGrpSpPr>
              <a:grpSpLocks/>
            </p:cNvGrpSpPr>
            <p:nvPr/>
          </p:nvGrpSpPr>
          <p:grpSpPr bwMode="auto">
            <a:xfrm>
              <a:off x="4414" y="3389"/>
              <a:ext cx="91" cy="227"/>
              <a:chOff x="4414" y="3389"/>
              <a:chExt cx="91" cy="227"/>
            </a:xfrm>
          </p:grpSpPr>
          <p:sp>
            <p:nvSpPr>
              <p:cNvPr id="11301" name="Line 37"/>
              <p:cNvSpPr>
                <a:spLocks noChangeShapeType="1"/>
              </p:cNvSpPr>
              <p:nvPr/>
            </p:nvSpPr>
            <p:spPr bwMode="auto">
              <a:xfrm flipH="1">
                <a:off x="4414" y="3389"/>
                <a:ext cx="91" cy="9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02" name="Line 38"/>
              <p:cNvSpPr>
                <a:spLocks noChangeShapeType="1"/>
              </p:cNvSpPr>
              <p:nvPr/>
            </p:nvSpPr>
            <p:spPr bwMode="auto">
              <a:xfrm>
                <a:off x="4414" y="3479"/>
                <a:ext cx="46" cy="137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686550" y="2393950"/>
            <a:ext cx="166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Апофемы</a:t>
            </a:r>
          </a:p>
        </p:txBody>
      </p: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5832475" y="2979738"/>
            <a:ext cx="1800225" cy="1620837"/>
            <a:chOff x="3674" y="1877"/>
            <a:chExt cx="1134" cy="1021"/>
          </a:xfrm>
        </p:grpSpPr>
        <p:sp>
          <p:nvSpPr>
            <p:cNvPr id="71691" name="Line 41"/>
            <p:cNvSpPr>
              <a:spLocks noChangeShapeType="1"/>
            </p:cNvSpPr>
            <p:nvPr/>
          </p:nvSpPr>
          <p:spPr bwMode="auto">
            <a:xfrm flipH="1">
              <a:off x="3674" y="1877"/>
              <a:ext cx="1134" cy="102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2" name="Line 42"/>
            <p:cNvSpPr>
              <a:spLocks noChangeShapeType="1"/>
            </p:cNvSpPr>
            <p:nvPr/>
          </p:nvSpPr>
          <p:spPr bwMode="auto">
            <a:xfrm flipH="1">
              <a:off x="4332" y="1877"/>
              <a:ext cx="476" cy="100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685800" y="1905000"/>
            <a:ext cx="3960813" cy="1570038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Все апофемы правильной пирамиды равны друг другу</a:t>
            </a:r>
          </a:p>
        </p:txBody>
      </p:sp>
      <p:sp>
        <p:nvSpPr>
          <p:cNvPr id="71690" name="AutoShape 44" descr="Точечная сетк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11188" cy="360363"/>
          </a:xfrm>
          <a:prstGeom prst="actionButtonBackPrevious">
            <a:avLst/>
          </a:prstGeom>
          <a:pattFill prst="dotGrid">
            <a:fgClr>
              <a:srgbClr val="008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" grpId="0"/>
      <p:bldP spid="1130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FFFF00"/>
                </a:solidFill>
              </a:rPr>
              <a:t> Теорема</a:t>
            </a:r>
            <a:endParaRPr lang="ru-RU" sz="6800" dirty="0" smtClean="0">
              <a:solidFill>
                <a:srgbClr val="FFFF00"/>
              </a:solidFill>
            </a:endParaRPr>
          </a:p>
        </p:txBody>
      </p:sp>
      <p:sp>
        <p:nvSpPr>
          <p:cNvPr id="7270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FF99"/>
                </a:solidFill>
              </a:rPr>
              <a:t>Площадь боковой поверхности правильной пирамиды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FF99"/>
                </a:solidFill>
              </a:rPr>
              <a:t>равна половине произведения периметра основания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FF99"/>
                </a:solidFill>
              </a:rPr>
              <a:t>на апофему.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4000" b="1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000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  <a:latin typeface="Monotype Corsiva" pitchFamily="66" charset="0"/>
              </a:rPr>
              <a:t>Теорема о площади боковой </a:t>
            </a:r>
            <a:br>
              <a:rPr lang="ru-RU" sz="400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sz="4000" smtClean="0">
                <a:solidFill>
                  <a:schemeClr val="accent2"/>
                </a:solidFill>
                <a:latin typeface="Monotype Corsiva" pitchFamily="66" charset="0"/>
              </a:rPr>
              <a:t>поверхности правильной пирамиды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8274050" y="0"/>
            <a:ext cx="869950" cy="6858000"/>
            <a:chOff x="5212" y="0"/>
            <a:chExt cx="548" cy="4320"/>
          </a:xfrm>
        </p:grpSpPr>
        <p:sp>
          <p:nvSpPr>
            <p:cNvPr id="73752" name="AutoShape 5" descr="Точечная сетка"/>
            <p:cNvSpPr>
              <a:spLocks noChangeArrowheads="1"/>
            </p:cNvSpPr>
            <p:nvPr/>
          </p:nvSpPr>
          <p:spPr bwMode="auto">
            <a:xfrm rot="5400000">
              <a:off x="5193" y="3753"/>
              <a:ext cx="590" cy="544"/>
            </a:xfrm>
            <a:prstGeom prst="rtTriangle">
              <a:avLst/>
            </a:prstGeom>
            <a:pattFill prst="dotGrid">
              <a:fgClr>
                <a:srgbClr val="BDA4FA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3" name="Line 6"/>
            <p:cNvSpPr>
              <a:spLocks noChangeShapeType="1"/>
            </p:cNvSpPr>
            <p:nvPr/>
          </p:nvSpPr>
          <p:spPr bwMode="auto">
            <a:xfrm>
              <a:off x="5375" y="0"/>
              <a:ext cx="0" cy="3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4" name="AutoShape 7"/>
            <p:cNvSpPr>
              <a:spLocks noChangeArrowheads="1"/>
            </p:cNvSpPr>
            <p:nvPr/>
          </p:nvSpPr>
          <p:spPr bwMode="auto">
            <a:xfrm rot="-5400000">
              <a:off x="5193" y="3753"/>
              <a:ext cx="590" cy="54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5" name="Line 8"/>
            <p:cNvSpPr>
              <a:spLocks noChangeShapeType="1"/>
            </p:cNvSpPr>
            <p:nvPr/>
          </p:nvSpPr>
          <p:spPr bwMode="auto">
            <a:xfrm>
              <a:off x="5212" y="4065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3732" name="Picture 9" descr="BD1459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785018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6863" y="1598613"/>
            <a:ext cx="7705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Площадь боковой поверхности правильной пирамиды равна половине произведения периметра основания на апофему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76825" y="3068638"/>
            <a:ext cx="2879725" cy="2954337"/>
            <a:chOff x="1474" y="2069"/>
            <a:chExt cx="1633" cy="1679"/>
          </a:xfrm>
        </p:grpSpPr>
        <p:sp>
          <p:nvSpPr>
            <p:cNvPr id="73749" name="Freeform 12"/>
            <p:cNvSpPr>
              <a:spLocks/>
            </p:cNvSpPr>
            <p:nvPr/>
          </p:nvSpPr>
          <p:spPr bwMode="auto">
            <a:xfrm>
              <a:off x="1474" y="2069"/>
              <a:ext cx="1633" cy="1679"/>
            </a:xfrm>
            <a:custGeom>
              <a:avLst/>
              <a:gdLst>
                <a:gd name="T0" fmla="*/ 45 w 1633"/>
                <a:gd name="T1" fmla="*/ 1679 h 1679"/>
                <a:gd name="T2" fmla="*/ 1633 w 1633"/>
                <a:gd name="T3" fmla="*/ 1679 h 1679"/>
                <a:gd name="T4" fmla="*/ 1088 w 1633"/>
                <a:gd name="T5" fmla="*/ 0 h 1679"/>
                <a:gd name="T6" fmla="*/ 0 w 1633"/>
                <a:gd name="T7" fmla="*/ 1679 h 1679"/>
                <a:gd name="T8" fmla="*/ 91 w 1633"/>
                <a:gd name="T9" fmla="*/ 1679 h 16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1679"/>
                <a:gd name="T17" fmla="*/ 1633 w 1633"/>
                <a:gd name="T18" fmla="*/ 1679 h 16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1679">
                  <a:moveTo>
                    <a:pt x="45" y="1679"/>
                  </a:moveTo>
                  <a:lnTo>
                    <a:pt x="1633" y="1679"/>
                  </a:lnTo>
                  <a:lnTo>
                    <a:pt x="1088" y="0"/>
                  </a:lnTo>
                  <a:lnTo>
                    <a:pt x="0" y="1679"/>
                  </a:lnTo>
                  <a:lnTo>
                    <a:pt x="91" y="1679"/>
                  </a:lnTo>
                </a:path>
              </a:pathLst>
            </a:custGeom>
            <a:gradFill rotWithShape="1">
              <a:gsLst>
                <a:gs pos="0">
                  <a:srgbClr val="CC00FF"/>
                </a:gs>
                <a:gs pos="50000">
                  <a:srgbClr val="FF99FF"/>
                </a:gs>
                <a:gs pos="100000">
                  <a:srgbClr val="CC00FF"/>
                </a:gs>
              </a:gsLst>
              <a:lin ang="5400000" scaled="1"/>
            </a:gradFill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0" name="AutoShape 11"/>
            <p:cNvSpPr>
              <a:spLocks noChangeArrowheads="1"/>
            </p:cNvSpPr>
            <p:nvPr/>
          </p:nvSpPr>
          <p:spPr bwMode="auto">
            <a:xfrm>
              <a:off x="1474" y="3385"/>
              <a:ext cx="1633" cy="363"/>
            </a:xfrm>
            <a:prstGeom prst="triangle">
              <a:avLst>
                <a:gd name="adj" fmla="val 65889"/>
              </a:avLst>
            </a:prstGeom>
            <a:noFill/>
            <a:ln w="19050">
              <a:solidFill>
                <a:srgbClr val="00206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1" name="Line 16"/>
            <p:cNvSpPr>
              <a:spLocks noChangeShapeType="1"/>
            </p:cNvSpPr>
            <p:nvPr/>
          </p:nvSpPr>
          <p:spPr bwMode="auto">
            <a:xfrm flipV="1">
              <a:off x="2562" y="2069"/>
              <a:ext cx="0" cy="1316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385763" y="4508500"/>
            <a:ext cx="51831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Док – во:</a:t>
            </a:r>
            <a:endParaRPr lang="en-US" sz="3600" b="1">
              <a:solidFill>
                <a:schemeClr val="accent2"/>
              </a:solidFill>
              <a:latin typeface="Monotype Corsiva" pitchFamily="66" charset="0"/>
            </a:endParaRPr>
          </a:p>
          <a:p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S</a:t>
            </a:r>
            <a:r>
              <a:rPr lang="ru-RU" sz="3600" b="1" baseline="-25000">
                <a:solidFill>
                  <a:schemeClr val="accent2"/>
                </a:solidFill>
                <a:latin typeface="Monotype Corsiva" pitchFamily="66" charset="0"/>
              </a:rPr>
              <a:t>бок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=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 (½al+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½al+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½al)= </a:t>
            </a:r>
            <a:endParaRPr lang="ru-RU" sz="3600" b="1">
              <a:solidFill>
                <a:schemeClr val="accent2"/>
              </a:solidFill>
              <a:latin typeface="Monotype Corsiva" pitchFamily="66" charset="0"/>
            </a:endParaRPr>
          </a:p>
          <a:p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= ½l(a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+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a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+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a)= ½lP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088063" y="3068638"/>
            <a:ext cx="1333500" cy="3405187"/>
            <a:chOff x="3835" y="1933"/>
            <a:chExt cx="840" cy="2145"/>
          </a:xfrm>
        </p:grpSpPr>
        <p:grpSp>
          <p:nvGrpSpPr>
            <p:cNvPr id="73742" name="Group 37"/>
            <p:cNvGrpSpPr>
              <a:grpSpLocks/>
            </p:cNvGrpSpPr>
            <p:nvPr/>
          </p:nvGrpSpPr>
          <p:grpSpPr bwMode="auto">
            <a:xfrm>
              <a:off x="3835" y="1933"/>
              <a:ext cx="840" cy="1859"/>
              <a:chOff x="3835" y="1933"/>
              <a:chExt cx="840" cy="1859"/>
            </a:xfrm>
          </p:grpSpPr>
          <p:grpSp>
            <p:nvGrpSpPr>
              <p:cNvPr id="73744" name="Group 34"/>
              <p:cNvGrpSpPr>
                <a:grpSpLocks/>
              </p:cNvGrpSpPr>
              <p:nvPr/>
            </p:nvGrpSpPr>
            <p:grpSpPr bwMode="auto">
              <a:xfrm>
                <a:off x="3835" y="1933"/>
                <a:ext cx="840" cy="1859"/>
                <a:chOff x="3833" y="2073"/>
                <a:chExt cx="680" cy="1720"/>
              </a:xfrm>
            </p:grpSpPr>
            <p:sp>
              <p:nvSpPr>
                <p:cNvPr id="1230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059" y="2099"/>
                  <a:ext cx="242" cy="1694"/>
                </a:xfrm>
                <a:prstGeom prst="line">
                  <a:avLst/>
                </a:prstGeom>
                <a:noFill/>
                <a:ln w="28575">
                  <a:solidFill>
                    <a:schemeClr val="bg1">
                      <a:lumMod val="9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0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833" y="2073"/>
                  <a:ext cx="468" cy="1494"/>
                </a:xfrm>
                <a:prstGeom prst="line">
                  <a:avLst/>
                </a:prstGeom>
                <a:noFill/>
                <a:ln w="28575">
                  <a:solidFill>
                    <a:schemeClr val="bg1">
                      <a:lumMod val="95000"/>
                    </a:schemeClr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08" name="Line 20"/>
                <p:cNvSpPr>
                  <a:spLocks noChangeShapeType="1"/>
                </p:cNvSpPr>
                <p:nvPr/>
              </p:nvSpPr>
              <p:spPr bwMode="auto">
                <a:xfrm>
                  <a:off x="4301" y="2100"/>
                  <a:ext cx="212" cy="1467"/>
                </a:xfrm>
                <a:prstGeom prst="line">
                  <a:avLst/>
                </a:prstGeom>
                <a:noFill/>
                <a:ln w="28575">
                  <a:solidFill>
                    <a:schemeClr val="bg1">
                      <a:lumMod val="95000"/>
                    </a:schemeClr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3745" name="Text Box 36"/>
              <p:cNvSpPr txBox="1">
                <a:spLocks noChangeArrowheads="1"/>
              </p:cNvSpPr>
              <p:nvPr/>
            </p:nvSpPr>
            <p:spPr bwMode="auto">
              <a:xfrm>
                <a:off x="4150" y="3086"/>
                <a:ext cx="171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accent2"/>
                    </a:solidFill>
                    <a:latin typeface="Monotype Corsiva" pitchFamily="66" charset="0"/>
                  </a:rPr>
                  <a:t>l</a:t>
                </a:r>
                <a:endParaRPr lang="ru-RU" sz="2800" b="1">
                  <a:solidFill>
                    <a:schemeClr val="accent2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73743" name="Text Box 38"/>
            <p:cNvSpPr txBox="1">
              <a:spLocks noChangeArrowheads="1"/>
            </p:cNvSpPr>
            <p:nvPr/>
          </p:nvSpPr>
          <p:spPr bwMode="auto">
            <a:xfrm>
              <a:off x="4127" y="3748"/>
              <a:ext cx="2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  <a:latin typeface="Monotype Corsiva" pitchFamily="66" charset="0"/>
                </a:rPr>
                <a:t>a</a:t>
              </a:r>
              <a:endParaRPr lang="ru-RU" sz="2800" b="1">
                <a:solidFill>
                  <a:schemeClr val="accent2"/>
                </a:solidFill>
                <a:latin typeface="Monotype Corsiva" pitchFamily="66" charset="0"/>
              </a:endParaRPr>
            </a:p>
          </p:txBody>
        </p:sp>
      </p:grp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2092325" y="3563938"/>
            <a:ext cx="2189163" cy="708025"/>
          </a:xfrm>
          <a:prstGeom prst="rect">
            <a:avLst/>
          </a:prstGeom>
          <a:noFill/>
          <a:ln w="57150" cmpd="thickThin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Monotype Corsiva" pitchFamily="66" charset="0"/>
              </a:rPr>
              <a:t>S</a:t>
            </a:r>
            <a:r>
              <a:rPr lang="ru-RU" sz="4000" b="1" baseline="-25000">
                <a:solidFill>
                  <a:srgbClr val="C00000"/>
                </a:solidFill>
                <a:latin typeface="Monotype Corsiva" pitchFamily="66" charset="0"/>
              </a:rPr>
              <a:t>бок</a:t>
            </a:r>
            <a:r>
              <a:rPr lang="ru-RU" sz="4000" b="1">
                <a:solidFill>
                  <a:srgbClr val="C00000"/>
                </a:solidFill>
                <a:latin typeface="Monotype Corsiva" pitchFamily="66" charset="0"/>
              </a:rPr>
              <a:t> =</a:t>
            </a:r>
            <a:r>
              <a:rPr lang="en-US" sz="4000" b="1">
                <a:solidFill>
                  <a:srgbClr val="C00000"/>
                </a:solidFill>
                <a:latin typeface="Monotype Corsiva" pitchFamily="66" charset="0"/>
              </a:rPr>
              <a:t> ½lP </a:t>
            </a:r>
            <a:endParaRPr lang="ru-RU" sz="4000" b="1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3738" name="AutoShape 41" descr="Точечная сетк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11188" cy="360363"/>
          </a:xfrm>
          <a:prstGeom prst="actionButtonBackPrevious">
            <a:avLst/>
          </a:prstGeom>
          <a:pattFill prst="dotGrid">
            <a:fgClr>
              <a:srgbClr val="008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569075" y="5726113"/>
            <a:ext cx="284163" cy="293687"/>
          </a:xfrm>
          <a:custGeom>
            <a:avLst/>
            <a:gdLst>
              <a:gd name="connsiteX0" fmla="*/ 0 w 284085"/>
              <a:gd name="connsiteY0" fmla="*/ 0 h 292963"/>
              <a:gd name="connsiteX1" fmla="*/ 284085 w 284085"/>
              <a:gd name="connsiteY1" fmla="*/ 8878 h 292963"/>
              <a:gd name="connsiteX2" fmla="*/ 239697 w 284085"/>
              <a:gd name="connsiteY2" fmla="*/ 292963 h 2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085" h="292963">
                <a:moveTo>
                  <a:pt x="0" y="0"/>
                </a:moveTo>
                <a:lnTo>
                  <a:pt x="284085" y="8878"/>
                </a:lnTo>
                <a:lnTo>
                  <a:pt x="239697" y="292963"/>
                </a:lnTo>
              </a:path>
            </a:pathLst>
          </a:cu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6192838" y="5319713"/>
            <a:ext cx="220662" cy="284162"/>
          </a:xfrm>
          <a:custGeom>
            <a:avLst/>
            <a:gdLst>
              <a:gd name="connsiteX0" fmla="*/ 0 w 221941"/>
              <a:gd name="connsiteY0" fmla="*/ 53266 h 284086"/>
              <a:gd name="connsiteX1" fmla="*/ 221941 w 221941"/>
              <a:gd name="connsiteY1" fmla="*/ 0 h 284086"/>
              <a:gd name="connsiteX2" fmla="*/ 124287 w 221941"/>
              <a:gd name="connsiteY2" fmla="*/ 284086 h 28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941" h="284086">
                <a:moveTo>
                  <a:pt x="0" y="53266"/>
                </a:moveTo>
                <a:lnTo>
                  <a:pt x="221941" y="0"/>
                </a:lnTo>
                <a:lnTo>
                  <a:pt x="124287" y="284086"/>
                </a:lnTo>
              </a:path>
            </a:pathLst>
          </a:cu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7377113" y="5335588"/>
            <a:ext cx="231775" cy="461962"/>
          </a:xfrm>
          <a:custGeom>
            <a:avLst/>
            <a:gdLst>
              <a:gd name="connsiteX0" fmla="*/ 0 w 230819"/>
              <a:gd name="connsiteY0" fmla="*/ 0 h 461638"/>
              <a:gd name="connsiteX1" fmla="*/ 195308 w 230819"/>
              <a:gd name="connsiteY1" fmla="*/ 142042 h 461638"/>
              <a:gd name="connsiteX2" fmla="*/ 230819 w 230819"/>
              <a:gd name="connsiteY2" fmla="*/ 461638 h 4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819" h="461638">
                <a:moveTo>
                  <a:pt x="0" y="0"/>
                </a:moveTo>
                <a:lnTo>
                  <a:pt x="195308" y="142042"/>
                </a:lnTo>
                <a:lnTo>
                  <a:pt x="230819" y="461638"/>
                </a:lnTo>
              </a:path>
            </a:pathLst>
          </a:cu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4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323" grpId="0"/>
      <p:bldP spid="123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effectLst/>
                <a:ea typeface="HGｺﾞｼｯｸE"/>
              </a:rPr>
              <a:t>Правильная пирамида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pPr indent="381000" eaLnBrk="1" hangingPunct="1">
              <a:buFontTx/>
              <a:buNone/>
            </a:pPr>
            <a:r>
              <a:rPr lang="ru-RU" smtClean="0">
                <a:latin typeface="Arial" charset="0"/>
                <a:ea typeface="HGｺﾞｼｯｸE"/>
                <a:cs typeface="HGｺﾞｼｯｸE"/>
              </a:rPr>
              <a:t>Пирамида называется правильной, если в основании – правильный многоугольник, а отрезок соединяющий вершину с центром основания является высотой.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5200" dirty="0" smtClean="0">
                <a:solidFill>
                  <a:srgbClr val="FFFF00"/>
                </a:solidFill>
              </a:rPr>
              <a:t>Решить задачу </a:t>
            </a:r>
            <a:r>
              <a:rPr lang="ru-RU" sz="5200" dirty="0" smtClean="0">
                <a:solidFill>
                  <a:srgbClr val="FFFF00"/>
                </a:solidFill>
              </a:rPr>
              <a:t>:</a:t>
            </a:r>
            <a:br>
              <a:rPr lang="ru-RU" sz="5200" dirty="0" smtClean="0">
                <a:solidFill>
                  <a:srgbClr val="FFFF00"/>
                </a:solidFill>
              </a:rPr>
            </a:br>
            <a:r>
              <a:rPr lang="ru-RU" sz="5200" dirty="0" smtClean="0">
                <a:solidFill>
                  <a:srgbClr val="FFFF00"/>
                </a:solidFill>
              </a:rPr>
              <a:t>№1</a:t>
            </a:r>
            <a:endParaRPr lang="ru-RU" sz="5200" dirty="0"/>
          </a:p>
        </p:txBody>
      </p:sp>
      <p:sp>
        <p:nvSpPr>
          <p:cNvPr id="77826" name="Содержимое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81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smtClean="0"/>
              <a:t>В правильной четырехугольной пирамиде SABCD точка O - центр основания, S -вершина, SO = 4, SC = 5. </a:t>
            </a:r>
          </a:p>
          <a:p>
            <a:pPr>
              <a:buFont typeface="Wingdings 2" pitchFamily="18" charset="2"/>
              <a:buNone/>
            </a:pPr>
            <a:r>
              <a:rPr lang="ru-RU" sz="4000" smtClean="0"/>
              <a:t>Найдите длину отрезка AC. 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>
                <a:solidFill>
                  <a:srgbClr val="FFFF99"/>
                </a:solidFill>
              </a:rPr>
              <a:t>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5200" dirty="0" smtClean="0">
                <a:solidFill>
                  <a:srgbClr val="FFFF00"/>
                </a:solidFill>
              </a:rPr>
              <a:t>Решить задачу </a:t>
            </a:r>
            <a:r>
              <a:rPr lang="ru-RU" sz="5200" dirty="0" smtClean="0">
                <a:solidFill>
                  <a:srgbClr val="FFFF00"/>
                </a:solidFill>
              </a:rPr>
              <a:t>:</a:t>
            </a:r>
            <a:br>
              <a:rPr lang="ru-RU" sz="5200" dirty="0" smtClean="0">
                <a:solidFill>
                  <a:srgbClr val="FFFF00"/>
                </a:solidFill>
              </a:rPr>
            </a:br>
            <a:r>
              <a:rPr lang="ru-RU" sz="5200" dirty="0" smtClean="0">
                <a:solidFill>
                  <a:srgbClr val="FFFF00"/>
                </a:solidFill>
              </a:rPr>
              <a:t>№2</a:t>
            </a:r>
            <a:endParaRPr lang="ru-RU" sz="5200" dirty="0"/>
          </a:p>
        </p:txBody>
      </p:sp>
      <p:sp>
        <p:nvSpPr>
          <p:cNvPr id="79874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smtClean="0">
                <a:solidFill>
                  <a:srgbClr val="FFFF99"/>
                </a:solidFill>
              </a:rPr>
              <a:t> 	</a:t>
            </a:r>
            <a:r>
              <a:rPr lang="ru-RU" sz="4000" smtClean="0"/>
              <a:t> В правильной треугольной пирамиде SABC R - середина ребра BC, S - вершина. Известно, что AB = 1, а SR = 2. </a:t>
            </a:r>
            <a:endParaRPr lang="en-US" sz="4000" smtClean="0"/>
          </a:p>
          <a:p>
            <a:pPr>
              <a:buFont typeface="Wingdings 2" pitchFamily="18" charset="2"/>
              <a:buNone/>
            </a:pPr>
            <a:r>
              <a:rPr lang="en-US" sz="4000" smtClean="0"/>
              <a:t>		</a:t>
            </a:r>
            <a:r>
              <a:rPr lang="ru-RU" sz="4000" smtClean="0"/>
              <a:t>Найдите площадь боковой поверхности. </a:t>
            </a:r>
          </a:p>
          <a:p>
            <a:pPr>
              <a:buFont typeface="Wingdings 2" pitchFamily="18" charset="2"/>
              <a:buNone/>
            </a:pPr>
            <a:endParaRPr lang="ru-RU" sz="4000" b="1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1925"/>
          </a:xfrm>
        </p:spPr>
        <p:txBody>
          <a:bodyPr/>
          <a:lstStyle/>
          <a:p>
            <a:pPr>
              <a:buNone/>
            </a:pP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 В </a:t>
            </a: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правильной треугольной пирамиде сторона основания равна 6 см., а высота пирамиды равна 8 см. Найти а) боковое ребро пирамиды; б) площадь боковой поверхности пирамиды. </a:t>
            </a:r>
          </a:p>
          <a:p>
            <a:pPr>
              <a:buNone/>
            </a:pP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№4 В </a:t>
            </a: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правильной четырехугольной пирамиде боковые грани пирамиды наклонены к плоскости основания пирамиды под углом 60</a:t>
            </a:r>
            <a:r>
              <a:rPr lang="en-US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°</a:t>
            </a: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Расстояние от центра основания до боковой грани равна 2 см. Найти площадь боковой поверхности пирамиды</a:t>
            </a:r>
            <a:r>
              <a:rPr lang="ru-RU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</a:t>
            </a:r>
            <a:r>
              <a:rPr lang="ru-RU" alt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(вспомнить про линейный угол)</a:t>
            </a:r>
            <a:endParaRPr lang="ru-RU" alt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ru-RU" sz="3600" i="1"/>
              <a:t>Правильные пирамиды</a:t>
            </a:r>
          </a:p>
        </p:txBody>
      </p:sp>
      <p:pic>
        <p:nvPicPr>
          <p:cNvPr id="3686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268413"/>
            <a:ext cx="7858125" cy="5132387"/>
          </a:xfrm>
          <a:solidFill>
            <a:schemeClr val="tx1"/>
          </a:solidFill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>Треугольная  правильная  пирамида</a:t>
            </a:r>
            <a:endParaRPr lang="ru-RU" sz="5400" dirty="0" smtClean="0"/>
          </a:p>
        </p:txBody>
      </p:sp>
      <p:sp>
        <p:nvSpPr>
          <p:cNvPr id="9220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2362200"/>
            <a:ext cx="37338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 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– точка пересечения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медиан (высот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биссектрис),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вписанной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описанной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окружностей.</a:t>
            </a:r>
          </a:p>
          <a:p>
            <a:pPr eaLnBrk="1" hangingPunct="1">
              <a:defRPr/>
            </a:pPr>
            <a:endParaRPr lang="ru-RU" b="1" dirty="0" smtClean="0"/>
          </a:p>
        </p:txBody>
      </p:sp>
      <p:pic>
        <p:nvPicPr>
          <p:cNvPr id="3789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6550" y="1676400"/>
            <a:ext cx="4768850" cy="4873625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>Четырехугольная   правильная  пирамида</a:t>
            </a:r>
            <a:endParaRPr lang="ru-RU" sz="5400" dirty="0" smtClean="0"/>
          </a:p>
        </p:txBody>
      </p:sp>
      <p:sp>
        <p:nvSpPr>
          <p:cNvPr id="10244" name="Содержимое 3"/>
          <p:cNvSpPr>
            <a:spLocks noGrp="1"/>
          </p:cNvSpPr>
          <p:nvPr>
            <p:ph sz="half" idx="2"/>
          </p:nvPr>
        </p:nvSpPr>
        <p:spPr>
          <a:xfrm>
            <a:off x="5562600" y="2362200"/>
            <a:ext cx="3124200" cy="3768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 –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квадрат;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– точка пересечения диагоналей.</a:t>
            </a:r>
          </a:p>
          <a:p>
            <a:pPr eaLnBrk="1" hangingPunct="1">
              <a:defRPr/>
            </a:pPr>
            <a:endParaRPr lang="ru-RU" b="1" dirty="0" smtClean="0"/>
          </a:p>
        </p:txBody>
      </p:sp>
      <p:pic>
        <p:nvPicPr>
          <p:cNvPr id="3891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250" y="1371600"/>
            <a:ext cx="4629150" cy="5767388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>Шестиугольная   правильная  пирамида</a:t>
            </a:r>
            <a:endParaRPr lang="ru-RU" sz="5400" dirty="0" smtClean="0"/>
          </a:p>
        </p:txBody>
      </p:sp>
      <p:sp>
        <p:nvSpPr>
          <p:cNvPr id="11268" name="Содержимое 7"/>
          <p:cNvSpPr>
            <a:spLocks noGrp="1"/>
          </p:cNvSpPr>
          <p:nvPr>
            <p:ph sz="half" idx="2"/>
          </p:nvPr>
        </p:nvSpPr>
        <p:spPr>
          <a:xfrm>
            <a:off x="4191000" y="2438400"/>
            <a:ext cx="4572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шестиугольник;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– точка пересечения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диагоналей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93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65238"/>
            <a:ext cx="4419600" cy="5686425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266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00413" y="3733800"/>
            <a:ext cx="2543175" cy="257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</TotalTime>
  <Words>448</Words>
  <Application>Microsoft Office PowerPoint</Application>
  <PresentationFormat>Экран (4:3)</PresentationFormat>
  <Paragraphs>83</Paragraphs>
  <Slides>42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Апекс</vt:lpstr>
      <vt:lpstr>Тема Office</vt:lpstr>
      <vt:lpstr>Урок геометрии для 10  класса по теме: «Пирамида.Правильная пирамида»</vt:lpstr>
      <vt:lpstr>Понятие пирамиды</vt:lpstr>
      <vt:lpstr> Площадь поверхности пирамиды Площадью полной поверхности пирамиды называется сумма площадей основания и боковых граней. S пирамиды = S осн. + S бок.   </vt:lpstr>
      <vt:lpstr>Правильная пирамида</vt:lpstr>
      <vt:lpstr>Правильные пирамиды</vt:lpstr>
      <vt:lpstr>Треугольная  правильная  пирамида</vt:lpstr>
      <vt:lpstr>Четырехугольная   правильная  пирамида</vt:lpstr>
      <vt:lpstr>Шестиугольная   правильная  пирамида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Свойства боковых ребер и боковых граней правильной пирамиды</vt:lpstr>
      <vt:lpstr>Слайд 36</vt:lpstr>
      <vt:lpstr>Слайд 37</vt:lpstr>
      <vt:lpstr> Теорема</vt:lpstr>
      <vt:lpstr>Теорема о площади боковой  поверхности правильной пирамиды</vt:lpstr>
      <vt:lpstr>Решить задачу : №1</vt:lpstr>
      <vt:lpstr>Решить задачу : №2</vt:lpstr>
      <vt:lpstr>Решить задачу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mv</dc:creator>
  <cp:lastModifiedBy>mv</cp:lastModifiedBy>
  <cp:revision>174</cp:revision>
  <cp:lastPrinted>1601-01-01T00:00:00Z</cp:lastPrinted>
  <dcterms:created xsi:type="dcterms:W3CDTF">1601-01-01T00:00:00Z</dcterms:created>
  <dcterms:modified xsi:type="dcterms:W3CDTF">2020-04-14T07:50:09Z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