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3" r:id="rId1"/>
    <p:sldMasterId id="2147484047" r:id="rId2"/>
  </p:sldMasterIdLst>
  <p:notesMasterIdLst>
    <p:notesMasterId r:id="rId45"/>
  </p:notesMasterIdLst>
  <p:sldIdLst>
    <p:sldId id="273" r:id="rId3"/>
    <p:sldId id="302" r:id="rId4"/>
    <p:sldId id="305" r:id="rId5"/>
    <p:sldId id="314" r:id="rId6"/>
    <p:sldId id="319" r:id="rId7"/>
    <p:sldId id="360" r:id="rId8"/>
    <p:sldId id="361" r:id="rId9"/>
    <p:sldId id="362" r:id="rId10"/>
    <p:sldId id="322" r:id="rId11"/>
    <p:sldId id="323" r:id="rId12"/>
    <p:sldId id="324" r:id="rId13"/>
    <p:sldId id="325" r:id="rId14"/>
    <p:sldId id="326" r:id="rId15"/>
    <p:sldId id="327" r:id="rId16"/>
    <p:sldId id="328" r:id="rId17"/>
    <p:sldId id="329" r:id="rId18"/>
    <p:sldId id="330" r:id="rId19"/>
    <p:sldId id="331" r:id="rId20"/>
    <p:sldId id="332" r:id="rId21"/>
    <p:sldId id="333" r:id="rId22"/>
    <p:sldId id="334" r:id="rId23"/>
    <p:sldId id="335" r:id="rId24"/>
    <p:sldId id="336" r:id="rId25"/>
    <p:sldId id="337" r:id="rId26"/>
    <p:sldId id="338" r:id="rId27"/>
    <p:sldId id="339" r:id="rId28"/>
    <p:sldId id="340" r:id="rId29"/>
    <p:sldId id="341" r:id="rId30"/>
    <p:sldId id="342" r:id="rId31"/>
    <p:sldId id="343" r:id="rId32"/>
    <p:sldId id="344" r:id="rId33"/>
    <p:sldId id="345" r:id="rId34"/>
    <p:sldId id="346" r:id="rId35"/>
    <p:sldId id="347" r:id="rId36"/>
    <p:sldId id="320" r:id="rId37"/>
    <p:sldId id="321" r:id="rId38"/>
    <p:sldId id="354" r:id="rId39"/>
    <p:sldId id="283" r:id="rId40"/>
    <p:sldId id="355" r:id="rId41"/>
    <p:sldId id="308" r:id="rId42"/>
    <p:sldId id="363" r:id="rId43"/>
    <p:sldId id="364" r:id="rId4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FFFF99"/>
    <a:srgbClr val="FF6600"/>
    <a:srgbClr val="FF9933"/>
    <a:srgbClr val="FFFFCC"/>
    <a:srgbClr val="00D661"/>
    <a:srgbClr val="0000FF"/>
    <a:srgbClr val="00C459"/>
    <a:srgbClr val="00AC4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251" autoAdjust="0"/>
    <p:restoredTop sz="94660"/>
  </p:normalViewPr>
  <p:slideViewPr>
    <p:cSldViewPr>
      <p:cViewPr varScale="1">
        <p:scale>
          <a:sx n="68" d="100"/>
          <a:sy n="68" d="100"/>
        </p:scale>
        <p:origin x="-16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954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theme" Target="theme/theme1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C62F30CD-A916-4A9B-BFA1-5FD67C5234AE}" type="datetimeFigureOut">
              <a:rPr lang="ru-RU"/>
              <a:pPr>
                <a:defRPr/>
              </a:pPr>
              <a:t>14.04.2020</a:t>
            </a:fld>
            <a:endParaRPr lang="ru-RU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7DEA36BC-3902-4559-AB1F-F2B6271B07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8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4B1091D-DCE9-42B8-8541-32ABFF45ED6C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DAAA0D-77D1-4ED5-95C0-9D3628E498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ut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F01408-6527-48CB-8182-422CB7962B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ut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7AAD4F-A629-42D3-AC35-CA743C9857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ut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B4B8FE-4C0D-49FA-B202-AF48570EC4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C26EE7-EFF3-4EA3-842A-0A557C09B2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ut thruBlk="1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D31A7B-00DD-4705-869D-F4E302AF46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ut thruBlk="1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CAED80-DCAB-4C6A-86B8-B6EED2F71F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ut thruBlk="1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66335F-4EFD-4CB7-9E82-443B51C7E1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ut thruBlk="1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347D6C-23BE-4318-99D9-A01D7B5D1B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ut thruBlk="1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948AFD-8582-4722-BD3D-AD4EA2EE56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ut thruBlk="1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E7A5F2-3A3A-4520-BCFA-A261D13301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ut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4EA487-2674-4B7E-ADC4-1C6A1F1AA7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ut thruBlk="1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BE03F3-63EC-4B49-B3E8-ECA0271FF3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ut thruBlk="1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F9D117-CA20-4452-9F2D-CA83CFD825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ut thruBlk="1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A01554-1FA1-40D2-A967-D02F1E8A02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ut thruBlk="1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34B48D-11EE-4B65-BCD1-864E6D12F6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ut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7CDA05-123B-4FC4-9A41-21BCC34024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ut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21F820-3368-4012-8633-97989A8755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ut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7A5326-1639-4333-9F09-676032D26D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ut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2BB6A3-6077-4C50-AF8D-0200140665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ut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04560F-D869-4001-8B92-5FAF5AFA72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ut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36A491-067C-401E-819B-14246A761A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ut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F8C3EB-1BCE-446A-AA0C-CB0D5E49DD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ut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DBE16112-89DE-471D-AB01-7BC45BEE00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60" r:id="rId1"/>
    <p:sldLayoutId id="2147484059" r:id="rId2"/>
    <p:sldLayoutId id="2147484058" r:id="rId3"/>
    <p:sldLayoutId id="2147484057" r:id="rId4"/>
    <p:sldLayoutId id="2147484056" r:id="rId5"/>
    <p:sldLayoutId id="2147484055" r:id="rId6"/>
    <p:sldLayoutId id="2147484054" r:id="rId7"/>
    <p:sldLayoutId id="2147484053" r:id="rId8"/>
    <p:sldLayoutId id="2147484052" r:id="rId9"/>
    <p:sldLayoutId id="2147484051" r:id="rId10"/>
    <p:sldLayoutId id="2147484050" r:id="rId11"/>
    <p:sldLayoutId id="2147484073" r:id="rId12"/>
  </p:sldLayoutIdLst>
  <p:transition>
    <p:cut thruBlk="1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9pPr>
    </p:titleStyle>
    <p:bodyStyle>
      <a:lvl1pPr marL="547688" indent="-411163" algn="l" rtl="0" eaLnBrk="0" fontAlgn="base" hangingPunct="0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5363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A154F4B-C284-42A4-B833-1406EF8E5E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71" r:id="rId1"/>
    <p:sldLayoutId id="2147484070" r:id="rId2"/>
    <p:sldLayoutId id="2147484069" r:id="rId3"/>
    <p:sldLayoutId id="2147484068" r:id="rId4"/>
    <p:sldLayoutId id="2147484067" r:id="rId5"/>
    <p:sldLayoutId id="2147484066" r:id="rId6"/>
    <p:sldLayoutId id="2147484065" r:id="rId7"/>
    <p:sldLayoutId id="2147484064" r:id="rId8"/>
    <p:sldLayoutId id="2147484063" r:id="rId9"/>
    <p:sldLayoutId id="2147484062" r:id="rId10"/>
    <p:sldLayoutId id="2147484061" r:id="rId11"/>
  </p:sldLayoutIdLst>
  <p:transition>
    <p:cut thruBlk="1"/>
  </p:transition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slideLayout" Target="../slideLayouts/slideLayout1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slideLayout" Target="../slideLayouts/slideLayout1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slideLayout" Target="../slideLayouts/slideLayout1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slideLayout" Target="../slideLayouts/slideLayout1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slideLayout" Target="../slideLayouts/slideLayout1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slideLayout" Target="../slideLayouts/slideLayout1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slideLayout" Target="../slideLayouts/slideLayout1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slideLayout" Target="../slideLayouts/slideLayout1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wmf"/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4"/>
          <p:cNvSpPr>
            <a:spLocks noGrp="1"/>
          </p:cNvSpPr>
          <p:nvPr>
            <p:ph type="title"/>
          </p:nvPr>
        </p:nvSpPr>
        <p:spPr>
          <a:xfrm>
            <a:off x="381000" y="838200"/>
            <a:ext cx="8458200" cy="472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5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Урок геометрии</a:t>
            </a:r>
            <a:br>
              <a:rPr lang="ru-RU" sz="5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5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10  класса по теме:</a:t>
            </a:r>
            <a:br>
              <a:rPr lang="ru-RU" sz="5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5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ru-RU" sz="54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Пирамида.Правильная</a:t>
            </a:r>
            <a:r>
              <a:rPr lang="ru-RU" sz="5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5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пирамида»</a:t>
            </a: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i="1" smtClean="0"/>
              <a:t>Построение изображения правильной четырёхугольной пирамиды</a:t>
            </a:r>
          </a:p>
        </p:txBody>
      </p:sp>
      <p:pic>
        <p:nvPicPr>
          <p:cNvPr id="41987" name="Picture 6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890838" y="3328988"/>
            <a:ext cx="3362325" cy="1066800"/>
          </a:xfr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i="1" smtClean="0"/>
              <a:t>Построение изображения правильной четырёхугольной пирамиды</a:t>
            </a:r>
          </a:p>
        </p:txBody>
      </p:sp>
      <p:pic>
        <p:nvPicPr>
          <p:cNvPr id="43011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890838" y="3328988"/>
            <a:ext cx="3362325" cy="1066800"/>
          </a:xfr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i="1" smtClean="0"/>
              <a:t>Построение изображения правильной четырёхугольной пирамиды</a:t>
            </a:r>
          </a:p>
        </p:txBody>
      </p:sp>
      <p:pic>
        <p:nvPicPr>
          <p:cNvPr id="44035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890838" y="3328988"/>
            <a:ext cx="3362325" cy="1066800"/>
          </a:xfr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i="1" smtClean="0"/>
              <a:t>Построение изображения правильной четырёхугольной пирамиды</a:t>
            </a:r>
          </a:p>
        </p:txBody>
      </p:sp>
      <p:pic>
        <p:nvPicPr>
          <p:cNvPr id="45059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890838" y="3328988"/>
            <a:ext cx="3362325" cy="1066800"/>
          </a:xfr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i="1" smtClean="0"/>
              <a:t>Построение изображения правильной четырёхугольной пирамиды</a:t>
            </a:r>
          </a:p>
        </p:txBody>
      </p:sp>
      <p:pic>
        <p:nvPicPr>
          <p:cNvPr id="46083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890838" y="3328988"/>
            <a:ext cx="3362325" cy="1066800"/>
          </a:xfr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i="1" smtClean="0"/>
              <a:t>Построение изображения правильной четырёхугольной пирамиды</a:t>
            </a:r>
          </a:p>
        </p:txBody>
      </p:sp>
      <p:pic>
        <p:nvPicPr>
          <p:cNvPr id="47107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890838" y="3328988"/>
            <a:ext cx="3362325" cy="1066800"/>
          </a:xfr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i="1" smtClean="0"/>
              <a:t>Построение изображения правильной четырёхугольной пирамиды</a:t>
            </a:r>
          </a:p>
        </p:txBody>
      </p:sp>
      <p:pic>
        <p:nvPicPr>
          <p:cNvPr id="48131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890838" y="1957388"/>
            <a:ext cx="3362325" cy="3810000"/>
          </a:xfr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i="1" smtClean="0"/>
              <a:t>Построение изображения правильной четырёхугольной пирамиды</a:t>
            </a:r>
          </a:p>
        </p:txBody>
      </p:sp>
      <p:pic>
        <p:nvPicPr>
          <p:cNvPr id="49155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890838" y="1957388"/>
            <a:ext cx="3362325" cy="3810000"/>
          </a:xfr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i="1" smtClean="0"/>
              <a:t>Построение изображения правильной четырёхугольной пирамиды</a:t>
            </a:r>
          </a:p>
        </p:txBody>
      </p:sp>
      <p:pic>
        <p:nvPicPr>
          <p:cNvPr id="50179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890838" y="1957388"/>
            <a:ext cx="3362325" cy="3810000"/>
          </a:xfr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i="1" smtClean="0"/>
              <a:t>Построение изображения правильной четырёхугольной пирамиды</a:t>
            </a:r>
          </a:p>
        </p:txBody>
      </p:sp>
      <p:pic>
        <p:nvPicPr>
          <p:cNvPr id="51203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890838" y="1957388"/>
            <a:ext cx="3362325" cy="3810000"/>
          </a:xfr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5"/>
          <p:cNvSpPr>
            <a:spLocks noGrp="1"/>
          </p:cNvSpPr>
          <p:nvPr>
            <p:ph type="title"/>
          </p:nvPr>
        </p:nvSpPr>
        <p:spPr>
          <a:xfrm>
            <a:off x="762000" y="152400"/>
            <a:ext cx="7772400" cy="990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5400" dirty="0" smtClean="0">
                <a:solidFill>
                  <a:srgbClr val="FFFF00"/>
                </a:solidFill>
              </a:rPr>
              <a:t>Понятие пирамиды</a:t>
            </a:r>
          </a:p>
        </p:txBody>
      </p:sp>
      <p:sp>
        <p:nvSpPr>
          <p:cNvPr id="6148" name="Содержимое 6"/>
          <p:cNvSpPr>
            <a:spLocks noGrp="1"/>
          </p:cNvSpPr>
          <p:nvPr>
            <p:ph sz="half" idx="2"/>
          </p:nvPr>
        </p:nvSpPr>
        <p:spPr>
          <a:xfrm>
            <a:off x="4495800" y="1447800"/>
            <a:ext cx="4648200" cy="5943600"/>
          </a:xfrm>
        </p:spPr>
        <p:txBody>
          <a:bodyPr/>
          <a:lstStyle/>
          <a:p>
            <a:pPr eaLnBrk="1" hangingPunct="1">
              <a:spcBef>
                <a:spcPct val="50000"/>
              </a:spcBef>
              <a:buClr>
                <a:schemeClr val="tx2"/>
              </a:buClr>
              <a:buSzPct val="95000"/>
              <a:buFont typeface="Wingdings" pitchFamily="2" charset="2"/>
              <a:buNone/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А</a:t>
            </a:r>
            <a:r>
              <a:rPr lang="ru-RU" b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</a:t>
            </a:r>
            <a:r>
              <a:rPr lang="en-US" b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</a:t>
            </a:r>
            <a:r>
              <a:rPr lang="en-US" b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… А</a:t>
            </a:r>
            <a:r>
              <a:rPr lang="en-US" b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 </a:t>
            </a:r>
            <a:r>
              <a:rPr lang="ru-RU" b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основание</a:t>
            </a:r>
          </a:p>
          <a:p>
            <a:pPr eaLnBrk="1" hangingPunct="1">
              <a:spcBef>
                <a:spcPct val="50000"/>
              </a:spcBef>
              <a:buClr>
                <a:schemeClr val="tx2"/>
              </a:buClr>
              <a:buSzPct val="95000"/>
              <a:buFont typeface="Wingdings" pitchFamily="2" charset="2"/>
              <a:buNone/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А</a:t>
            </a:r>
            <a:r>
              <a:rPr lang="ru-RU" b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А</a:t>
            </a:r>
            <a:r>
              <a:rPr lang="en-US" b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А</a:t>
            </a:r>
            <a:r>
              <a:rPr lang="en-US" b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… А</a:t>
            </a:r>
            <a:r>
              <a:rPr lang="en-US" b="1" baseline="-25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боковые ребра</a:t>
            </a:r>
          </a:p>
          <a:p>
            <a:pPr eaLnBrk="1" hangingPunct="1">
              <a:spcBef>
                <a:spcPct val="50000"/>
              </a:spcBef>
              <a:buClr>
                <a:schemeClr val="tx2"/>
              </a:buClr>
              <a:buSzPct val="95000"/>
              <a:buFont typeface="Wingdings" pitchFamily="2" charset="2"/>
              <a:buNone/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вершина</a:t>
            </a:r>
          </a:p>
          <a:p>
            <a:pPr eaLnBrk="1" hangingPunct="1">
              <a:spcBef>
                <a:spcPct val="50000"/>
              </a:spcBef>
              <a:buClr>
                <a:schemeClr val="tx2"/>
              </a:buClr>
              <a:buSzPct val="95000"/>
              <a:buFont typeface="Wingdings" pitchFamily="2" charset="2"/>
              <a:buNone/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боковые грани</a:t>
            </a:r>
          </a:p>
          <a:p>
            <a:pPr eaLnBrk="1" hangingPunct="1">
              <a:spcBef>
                <a:spcPct val="50000"/>
              </a:spcBef>
              <a:buClr>
                <a:schemeClr val="tx2"/>
              </a:buClr>
              <a:buSzPct val="95000"/>
              <a:buFont typeface="Wingdings" pitchFamily="2" charset="2"/>
              <a:buNone/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 –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высота</a:t>
            </a:r>
          </a:p>
          <a:p>
            <a:pPr eaLnBrk="1" hangingPunct="1">
              <a:spcBef>
                <a:spcPct val="50000"/>
              </a:spcBef>
              <a:buClr>
                <a:schemeClr val="tx2"/>
              </a:buClr>
              <a:buSzPct val="95000"/>
              <a:buFont typeface="Wingdings" pitchFamily="2" charset="2"/>
              <a:buNone/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</a:t>
            </a:r>
            <a:r>
              <a:rPr lang="ru-RU" b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</a:t>
            </a:r>
            <a:r>
              <a:rPr lang="en-US" b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</a:t>
            </a:r>
            <a:r>
              <a:rPr lang="en-US" b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… А</a:t>
            </a:r>
            <a:r>
              <a:rPr lang="en-US" b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обозначение пирамиды</a:t>
            </a:r>
          </a:p>
          <a:p>
            <a:pPr eaLnBrk="1" hangingPunct="1">
              <a:spcBef>
                <a:spcPct val="50000"/>
              </a:spcBef>
              <a:buClr>
                <a:schemeClr val="tx2"/>
              </a:buClr>
              <a:buSzPct val="95000"/>
              <a:buFont typeface="Wingdings" pitchFamily="2" charset="2"/>
              <a:buChar char="¬"/>
              <a:defRPr/>
            </a:pPr>
            <a:endParaRPr lang="en-US" dirty="0" smtClean="0"/>
          </a:p>
          <a:p>
            <a:pPr eaLnBrk="1" hangingPunct="1">
              <a:spcBef>
                <a:spcPct val="50000"/>
              </a:spcBef>
              <a:buClr>
                <a:schemeClr val="tx2"/>
              </a:buClr>
              <a:buSzPct val="95000"/>
              <a:buFont typeface="Wingdings" pitchFamily="2" charset="2"/>
              <a:buChar char="¬"/>
              <a:defRPr/>
            </a:pPr>
            <a:endParaRPr lang="ru-RU" dirty="0" smtClean="0"/>
          </a:p>
        </p:txBody>
      </p:sp>
      <p:pic>
        <p:nvPicPr>
          <p:cNvPr id="32771" name="Picture 5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49263" y="1406525"/>
            <a:ext cx="4122737" cy="5222875"/>
          </a:xfrm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i="1" smtClean="0"/>
              <a:t>Построение изображения правильной четырёхугольной пирамиды</a:t>
            </a:r>
          </a:p>
        </p:txBody>
      </p:sp>
      <p:pic>
        <p:nvPicPr>
          <p:cNvPr id="52227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890838" y="1957388"/>
            <a:ext cx="3362325" cy="3810000"/>
          </a:xfr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i="1" smtClean="0"/>
              <a:t>Построение изображения правильной четырёхугольной пирамиды</a:t>
            </a:r>
          </a:p>
        </p:txBody>
      </p:sp>
      <p:pic>
        <p:nvPicPr>
          <p:cNvPr id="53251" name="Picture 7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728913" y="1700213"/>
            <a:ext cx="3686175" cy="4324350"/>
          </a:xfr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i="1" smtClean="0"/>
              <a:t>Построение изображения правильной треугольной пирамиды</a:t>
            </a:r>
          </a:p>
        </p:txBody>
      </p:sp>
      <p:pic>
        <p:nvPicPr>
          <p:cNvPr id="55300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829050" y="3352800"/>
            <a:ext cx="1485900" cy="1019175"/>
          </a:xfr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52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52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40"/>
                            </p:stCondLst>
                            <p:childTnLst>
                              <p:par>
                                <p:cTn id="1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55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i="1" smtClean="0"/>
              <a:t>Построение изображения правильной треугольной пирамиды</a:t>
            </a:r>
          </a:p>
        </p:txBody>
      </p:sp>
      <p:pic>
        <p:nvPicPr>
          <p:cNvPr id="55299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809875" y="3352800"/>
            <a:ext cx="3524250" cy="1019175"/>
          </a:xfr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i="1" smtClean="0"/>
              <a:t>Построение изображения правильной треугольной пирамиды</a:t>
            </a:r>
          </a:p>
        </p:txBody>
      </p:sp>
      <p:pic>
        <p:nvPicPr>
          <p:cNvPr id="56323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809875" y="3352800"/>
            <a:ext cx="3524250" cy="1019175"/>
          </a:xfr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i="1" smtClean="0"/>
              <a:t>Построение изображения правильной треугольной пирамиды</a:t>
            </a:r>
          </a:p>
        </p:txBody>
      </p:sp>
      <p:pic>
        <p:nvPicPr>
          <p:cNvPr id="57347" name="Picture 8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809875" y="3352800"/>
            <a:ext cx="3524250" cy="1019175"/>
          </a:xfr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i="1" smtClean="0"/>
              <a:t>Построение изображения правильной треугольной пирамиды</a:t>
            </a:r>
          </a:p>
        </p:txBody>
      </p:sp>
      <p:pic>
        <p:nvPicPr>
          <p:cNvPr id="58371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809875" y="3352800"/>
            <a:ext cx="3524250" cy="1019175"/>
          </a:xfr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i="1" smtClean="0"/>
              <a:t>Построение изображения правильной треугольной пирамиды</a:t>
            </a:r>
          </a:p>
        </p:txBody>
      </p:sp>
      <p:pic>
        <p:nvPicPr>
          <p:cNvPr id="59395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809875" y="3352800"/>
            <a:ext cx="3524250" cy="1019175"/>
          </a:xfr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i="1" smtClean="0"/>
              <a:t>Построение изображения правильной треугольной пирамиды</a:t>
            </a:r>
          </a:p>
        </p:txBody>
      </p:sp>
      <p:pic>
        <p:nvPicPr>
          <p:cNvPr id="60419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809875" y="3352800"/>
            <a:ext cx="3524250" cy="1019175"/>
          </a:xfr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i="1" smtClean="0"/>
              <a:t>Построение изображения правильной треугольной пирамиды</a:t>
            </a:r>
          </a:p>
        </p:txBody>
      </p:sp>
      <p:pic>
        <p:nvPicPr>
          <p:cNvPr id="61443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809875" y="3352800"/>
            <a:ext cx="3524250" cy="1019175"/>
          </a:xfr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4"/>
          <p:cNvSpPr>
            <a:spLocks noGrp="1"/>
          </p:cNvSpPr>
          <p:nvPr>
            <p:ph type="title"/>
          </p:nvPr>
        </p:nvSpPr>
        <p:spPr>
          <a:xfrm>
            <a:off x="0" y="274638"/>
            <a:ext cx="8915400" cy="2316162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5400" dirty="0" smtClean="0">
                <a:solidFill>
                  <a:srgbClr val="FFFF00"/>
                </a:solidFill>
              </a:rPr>
              <a:t/>
            </a:r>
            <a:br>
              <a:rPr lang="ru-RU" sz="5400" dirty="0" smtClean="0">
                <a:solidFill>
                  <a:srgbClr val="FFFF00"/>
                </a:solidFill>
              </a:rPr>
            </a:br>
            <a:r>
              <a:rPr lang="ru-RU" sz="4400" dirty="0" smtClean="0">
                <a:solidFill>
                  <a:srgbClr val="FFFF00"/>
                </a:solidFill>
              </a:rPr>
              <a:t>Площадь поверхности пирамиды</a:t>
            </a:r>
            <a:r>
              <a:rPr lang="ru-RU" sz="5400" dirty="0" smtClean="0">
                <a:solidFill>
                  <a:srgbClr val="FFFF00"/>
                </a:solidFill>
              </a:rPr>
              <a:t/>
            </a:r>
            <a:br>
              <a:rPr lang="ru-RU" sz="5400" dirty="0" smtClean="0">
                <a:solidFill>
                  <a:srgbClr val="FFFF00"/>
                </a:solidFill>
              </a:rPr>
            </a:br>
            <a:r>
              <a:rPr lang="ru-RU" sz="29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Площадью полной поверхности пирамиды</a:t>
            </a:r>
            <a:br>
              <a:rPr lang="ru-RU" sz="29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9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называется сумма площадей основания и боковых граней.</a:t>
            </a:r>
            <a:br>
              <a:rPr lang="ru-RU" sz="29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en-US" sz="29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</a:t>
            </a:r>
            <a:r>
              <a:rPr lang="ru-RU" sz="29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пирамиды = </a:t>
            </a:r>
            <a:r>
              <a:rPr lang="en-US" sz="29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</a:t>
            </a:r>
            <a:r>
              <a:rPr lang="ru-RU" sz="29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ru-RU" sz="29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осн</a:t>
            </a:r>
            <a:r>
              <a:rPr lang="ru-RU" sz="29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. + </a:t>
            </a:r>
            <a:r>
              <a:rPr lang="en-US" sz="29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</a:t>
            </a:r>
            <a:r>
              <a:rPr lang="ru-RU" sz="29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бок.</a:t>
            </a:r>
            <a:r>
              <a:rPr lang="ru-RU" sz="2900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900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5400" dirty="0" smtClean="0">
                <a:solidFill>
                  <a:srgbClr val="FFFF00"/>
                </a:solidFill>
              </a:rPr>
              <a:t/>
            </a:r>
            <a:br>
              <a:rPr lang="ru-RU" sz="5400" dirty="0" smtClean="0">
                <a:solidFill>
                  <a:srgbClr val="FFFF00"/>
                </a:solidFill>
              </a:rPr>
            </a:br>
            <a:r>
              <a:rPr lang="ru-RU" sz="2200" dirty="0" smtClean="0">
                <a:solidFill>
                  <a:srgbClr val="FFFF00"/>
                </a:solidFill>
              </a:rPr>
              <a:t> </a:t>
            </a:r>
            <a:endParaRPr lang="ru-RU" sz="2200" dirty="0" smtClean="0"/>
          </a:p>
        </p:txBody>
      </p:sp>
      <p:pic>
        <p:nvPicPr>
          <p:cNvPr id="3379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1000" y="2433638"/>
            <a:ext cx="4572000" cy="406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5" name="Picture 6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33400" y="2514600"/>
            <a:ext cx="3467100" cy="4038600"/>
          </a:xfrm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i="1" smtClean="0"/>
              <a:t>Построение изображения правильной треугольной пирамиды</a:t>
            </a:r>
          </a:p>
        </p:txBody>
      </p:sp>
      <p:pic>
        <p:nvPicPr>
          <p:cNvPr id="62467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809875" y="1924050"/>
            <a:ext cx="3524250" cy="3876675"/>
          </a:xfr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i="1" smtClean="0"/>
              <a:t>Построение изображения правильной треугольной пирамиды</a:t>
            </a:r>
          </a:p>
        </p:txBody>
      </p:sp>
      <p:pic>
        <p:nvPicPr>
          <p:cNvPr id="63491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809875" y="1919288"/>
            <a:ext cx="3524250" cy="3886200"/>
          </a:xfr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i="1" smtClean="0"/>
              <a:t>Построение изображения правильной треугольной пирамиды</a:t>
            </a:r>
          </a:p>
        </p:txBody>
      </p:sp>
      <p:pic>
        <p:nvPicPr>
          <p:cNvPr id="64515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809875" y="1919288"/>
            <a:ext cx="3524250" cy="3886200"/>
          </a:xfr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i="1" smtClean="0"/>
              <a:t>Построение изображения правильной треугольной пирамиды</a:t>
            </a:r>
          </a:p>
        </p:txBody>
      </p:sp>
      <p:pic>
        <p:nvPicPr>
          <p:cNvPr id="65539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809875" y="1919288"/>
            <a:ext cx="3524250" cy="3886200"/>
          </a:xfr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i="1" smtClean="0"/>
              <a:t>Построение изображения правильной треугольной пирамиды</a:t>
            </a:r>
          </a:p>
        </p:txBody>
      </p:sp>
      <p:pic>
        <p:nvPicPr>
          <p:cNvPr id="66563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647950" y="1662113"/>
            <a:ext cx="3848100" cy="4400550"/>
          </a:xfr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sz="3200" i="1"/>
              <a:t>Свойства боковых ребер и боковых граней правильной пирамиды</a:t>
            </a:r>
          </a:p>
        </p:txBody>
      </p:sp>
      <p:sp>
        <p:nvSpPr>
          <p:cNvPr id="6758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0" y="2133600"/>
            <a:ext cx="4038600" cy="3382963"/>
          </a:xfrm>
        </p:spPr>
        <p:txBody>
          <a:bodyPr/>
          <a:lstStyle/>
          <a:p>
            <a:pPr>
              <a:buFontTx/>
              <a:buNone/>
            </a:pPr>
            <a:r>
              <a:rPr lang="ru-RU" i="1" smtClean="0">
                <a:solidFill>
                  <a:schemeClr val="accent2"/>
                </a:solidFill>
              </a:rPr>
              <a:t>	</a:t>
            </a:r>
            <a:r>
              <a:rPr lang="ru-RU" i="1" smtClean="0"/>
              <a:t>Все боковые ребра правильной пирамиды равны, а боковые грани являются равными равнобедренными треугольниками</a:t>
            </a:r>
          </a:p>
        </p:txBody>
      </p:sp>
      <p:pic>
        <p:nvPicPr>
          <p:cNvPr id="66565" name="Picture 5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50825" y="1628775"/>
            <a:ext cx="4373563" cy="4752975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66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684213" y="188913"/>
            <a:ext cx="8002587" cy="1511300"/>
          </a:xfrm>
        </p:spPr>
        <p:txBody>
          <a:bodyPr/>
          <a:lstStyle/>
          <a:p>
            <a:pPr>
              <a:buFontTx/>
              <a:buNone/>
            </a:pPr>
            <a:r>
              <a:rPr lang="ru-RU" i="1" smtClean="0"/>
              <a:t>	Высота боковой грани правильной пирамиды, проведенная из её вершины называется </a:t>
            </a:r>
            <a:r>
              <a:rPr lang="ru-RU" i="1" smtClean="0">
                <a:solidFill>
                  <a:srgbClr val="FF0066"/>
                </a:solidFill>
              </a:rPr>
              <a:t>апофемой</a:t>
            </a:r>
            <a:r>
              <a:rPr lang="ru-RU" i="1" smtClean="0"/>
              <a:t>.</a:t>
            </a:r>
          </a:p>
        </p:txBody>
      </p:sp>
      <p:pic>
        <p:nvPicPr>
          <p:cNvPr id="68617" name="Picture 9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981575" y="1958975"/>
            <a:ext cx="3362325" cy="4295775"/>
          </a:xfrm>
        </p:spPr>
      </p:pic>
      <p:pic>
        <p:nvPicPr>
          <p:cNvPr id="68618" name="Picture 10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725488" y="2044700"/>
            <a:ext cx="3524250" cy="4124325"/>
          </a:xfrm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160"/>
                            </p:stCondLst>
                            <p:childTnLst>
                              <p:par>
                                <p:cTn id="1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68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160"/>
                            </p:stCondLst>
                            <p:childTnLst>
                              <p:par>
                                <p:cTn id="1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1000"/>
                                        <p:tgtEl>
                                          <p:spTgt spid="68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682" name="Group 36"/>
          <p:cNvGrpSpPr>
            <a:grpSpLocks/>
          </p:cNvGrpSpPr>
          <p:nvPr/>
        </p:nvGrpSpPr>
        <p:grpSpPr bwMode="auto">
          <a:xfrm>
            <a:off x="4122738" y="2889250"/>
            <a:ext cx="3600450" cy="3500438"/>
            <a:chOff x="2597" y="1840"/>
            <a:chExt cx="2268" cy="2205"/>
          </a:xfrm>
        </p:grpSpPr>
        <p:grpSp>
          <p:nvGrpSpPr>
            <p:cNvPr id="71705" name="Group 34"/>
            <p:cNvGrpSpPr>
              <a:grpSpLocks/>
            </p:cNvGrpSpPr>
            <p:nvPr/>
          </p:nvGrpSpPr>
          <p:grpSpPr bwMode="auto">
            <a:xfrm>
              <a:off x="2597" y="1840"/>
              <a:ext cx="2268" cy="2205"/>
              <a:chOff x="2597" y="1838"/>
              <a:chExt cx="2268" cy="2205"/>
            </a:xfrm>
          </p:grpSpPr>
          <p:grpSp>
            <p:nvGrpSpPr>
              <p:cNvPr id="71707" name="Group 33"/>
              <p:cNvGrpSpPr>
                <a:grpSpLocks/>
              </p:cNvGrpSpPr>
              <p:nvPr/>
            </p:nvGrpSpPr>
            <p:grpSpPr bwMode="auto">
              <a:xfrm>
                <a:off x="2597" y="1838"/>
                <a:ext cx="2268" cy="2205"/>
                <a:chOff x="2597" y="1838"/>
                <a:chExt cx="2268" cy="2205"/>
              </a:xfrm>
            </p:grpSpPr>
            <p:sp>
              <p:nvSpPr>
                <p:cNvPr id="71709" name="Freeform 24"/>
                <p:cNvSpPr>
                  <a:spLocks/>
                </p:cNvSpPr>
                <p:nvPr/>
              </p:nvSpPr>
              <p:spPr bwMode="auto">
                <a:xfrm>
                  <a:off x="2597" y="1838"/>
                  <a:ext cx="1491" cy="2205"/>
                </a:xfrm>
                <a:custGeom>
                  <a:avLst/>
                  <a:gdLst>
                    <a:gd name="T0" fmla="*/ 0 w 1043"/>
                    <a:gd name="T1" fmla="*/ 5423 h 1406"/>
                    <a:gd name="T2" fmla="*/ 3046 w 1043"/>
                    <a:gd name="T3" fmla="*/ 5423 h 1406"/>
                    <a:gd name="T4" fmla="*/ 2782 w 1043"/>
                    <a:gd name="T5" fmla="*/ 0 h 1406"/>
                    <a:gd name="T6" fmla="*/ 0 w 1043"/>
                    <a:gd name="T7" fmla="*/ 5423 h 140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043"/>
                    <a:gd name="T13" fmla="*/ 0 h 1406"/>
                    <a:gd name="T14" fmla="*/ 1043 w 1043"/>
                    <a:gd name="T15" fmla="*/ 1406 h 140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043" h="1406">
                      <a:moveTo>
                        <a:pt x="0" y="1406"/>
                      </a:moveTo>
                      <a:lnTo>
                        <a:pt x="1043" y="1406"/>
                      </a:lnTo>
                      <a:lnTo>
                        <a:pt x="952" y="0"/>
                      </a:lnTo>
                      <a:lnTo>
                        <a:pt x="0" y="140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99CC"/>
                    </a:gs>
                    <a:gs pos="50000">
                      <a:srgbClr val="FF5050"/>
                    </a:gs>
                    <a:gs pos="100000">
                      <a:srgbClr val="FF99CC"/>
                    </a:gs>
                  </a:gsLst>
                  <a:lin ang="18900000" scaled="1"/>
                </a:gradFill>
                <a:ln w="190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1710" name="Freeform 25"/>
                <p:cNvSpPr>
                  <a:spLocks/>
                </p:cNvSpPr>
                <p:nvPr/>
              </p:nvSpPr>
              <p:spPr bwMode="auto">
                <a:xfrm>
                  <a:off x="3958" y="1838"/>
                  <a:ext cx="907" cy="2205"/>
                </a:xfrm>
                <a:custGeom>
                  <a:avLst/>
                  <a:gdLst>
                    <a:gd name="T0" fmla="*/ 266 w 635"/>
                    <a:gd name="T1" fmla="*/ 5423 h 1406"/>
                    <a:gd name="T2" fmla="*/ 0 w 635"/>
                    <a:gd name="T3" fmla="*/ 0 h 1406"/>
                    <a:gd name="T4" fmla="*/ 1851 w 635"/>
                    <a:gd name="T5" fmla="*/ 3325 h 1406"/>
                    <a:gd name="T6" fmla="*/ 266 w 635"/>
                    <a:gd name="T7" fmla="*/ 5423 h 140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635"/>
                    <a:gd name="T13" fmla="*/ 0 h 1406"/>
                    <a:gd name="T14" fmla="*/ 635 w 635"/>
                    <a:gd name="T15" fmla="*/ 1406 h 140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635" h="1406">
                      <a:moveTo>
                        <a:pt x="91" y="1406"/>
                      </a:moveTo>
                      <a:lnTo>
                        <a:pt x="0" y="0"/>
                      </a:lnTo>
                      <a:lnTo>
                        <a:pt x="635" y="862"/>
                      </a:lnTo>
                      <a:lnTo>
                        <a:pt x="91" y="140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99CC"/>
                    </a:gs>
                    <a:gs pos="50000">
                      <a:srgbClr val="FF5050"/>
                    </a:gs>
                    <a:gs pos="100000">
                      <a:srgbClr val="FF99CC"/>
                    </a:gs>
                  </a:gsLst>
                  <a:lin ang="18900000" scaled="1"/>
                </a:gradFill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71708" name="Line 27"/>
              <p:cNvSpPr>
                <a:spLocks noChangeShapeType="1"/>
              </p:cNvSpPr>
              <p:nvPr/>
            </p:nvSpPr>
            <p:spPr bwMode="auto">
              <a:xfrm flipV="1">
                <a:off x="3390" y="1843"/>
                <a:ext cx="579" cy="133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71706" name="Freeform 29"/>
            <p:cNvSpPr>
              <a:spLocks/>
            </p:cNvSpPr>
            <p:nvPr/>
          </p:nvSpPr>
          <p:spPr bwMode="auto">
            <a:xfrm>
              <a:off x="2597" y="3191"/>
              <a:ext cx="2267" cy="850"/>
            </a:xfrm>
            <a:custGeom>
              <a:avLst/>
              <a:gdLst>
                <a:gd name="T0" fmla="*/ 0 w 2267"/>
                <a:gd name="T1" fmla="*/ 850 h 850"/>
                <a:gd name="T2" fmla="*/ 793 w 2267"/>
                <a:gd name="T3" fmla="*/ 0 h 850"/>
                <a:gd name="T4" fmla="*/ 2267 w 2267"/>
                <a:gd name="T5" fmla="*/ 0 h 850"/>
                <a:gd name="T6" fmla="*/ 1502 w 2267"/>
                <a:gd name="T7" fmla="*/ 850 h 850"/>
                <a:gd name="T8" fmla="*/ 0 w 2267"/>
                <a:gd name="T9" fmla="*/ 850 h 8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67"/>
                <a:gd name="T16" fmla="*/ 0 h 850"/>
                <a:gd name="T17" fmla="*/ 2267 w 2267"/>
                <a:gd name="T18" fmla="*/ 850 h 85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67" h="850">
                  <a:moveTo>
                    <a:pt x="0" y="850"/>
                  </a:moveTo>
                  <a:lnTo>
                    <a:pt x="793" y="0"/>
                  </a:lnTo>
                  <a:lnTo>
                    <a:pt x="2267" y="0"/>
                  </a:lnTo>
                  <a:lnTo>
                    <a:pt x="1502" y="850"/>
                  </a:lnTo>
                  <a:lnTo>
                    <a:pt x="0" y="850"/>
                  </a:lnTo>
                  <a:close/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1683" name="Group 4"/>
          <p:cNvGrpSpPr>
            <a:grpSpLocks/>
          </p:cNvGrpSpPr>
          <p:nvPr/>
        </p:nvGrpSpPr>
        <p:grpSpPr bwMode="auto">
          <a:xfrm>
            <a:off x="8274050" y="0"/>
            <a:ext cx="869950" cy="6858000"/>
            <a:chOff x="5212" y="0"/>
            <a:chExt cx="548" cy="4320"/>
          </a:xfrm>
        </p:grpSpPr>
        <p:sp>
          <p:nvSpPr>
            <p:cNvPr id="71701" name="AutoShape 5" descr="Точечная сетка"/>
            <p:cNvSpPr>
              <a:spLocks noChangeArrowheads="1"/>
            </p:cNvSpPr>
            <p:nvPr/>
          </p:nvSpPr>
          <p:spPr bwMode="auto">
            <a:xfrm rot="5400000">
              <a:off x="5193" y="3753"/>
              <a:ext cx="590" cy="544"/>
            </a:xfrm>
            <a:prstGeom prst="rtTriangle">
              <a:avLst/>
            </a:prstGeom>
            <a:pattFill prst="dotGrid">
              <a:fgClr>
                <a:srgbClr val="BDA4FA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702" name="Line 6"/>
            <p:cNvSpPr>
              <a:spLocks noChangeShapeType="1"/>
            </p:cNvSpPr>
            <p:nvPr/>
          </p:nvSpPr>
          <p:spPr bwMode="auto">
            <a:xfrm>
              <a:off x="5375" y="0"/>
              <a:ext cx="0" cy="3725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703" name="AutoShape 7"/>
            <p:cNvSpPr>
              <a:spLocks noChangeArrowheads="1"/>
            </p:cNvSpPr>
            <p:nvPr/>
          </p:nvSpPr>
          <p:spPr bwMode="auto">
            <a:xfrm rot="-5400000">
              <a:off x="5193" y="3753"/>
              <a:ext cx="590" cy="544"/>
            </a:xfrm>
            <a:prstGeom prst="rtTriangl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704" name="Line 8"/>
            <p:cNvSpPr>
              <a:spLocks noChangeShapeType="1"/>
            </p:cNvSpPr>
            <p:nvPr/>
          </p:nvSpPr>
          <p:spPr bwMode="auto">
            <a:xfrm>
              <a:off x="5212" y="4065"/>
              <a:ext cx="226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pic>
        <p:nvPicPr>
          <p:cNvPr id="71684" name="Picture 21" descr="BD14595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549275"/>
            <a:ext cx="7850188" cy="13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5364163" y="2889250"/>
            <a:ext cx="917575" cy="3500438"/>
            <a:chOff x="3379" y="1842"/>
            <a:chExt cx="590" cy="2183"/>
          </a:xfrm>
        </p:grpSpPr>
        <p:sp>
          <p:nvSpPr>
            <p:cNvPr id="71697" name="Line 28"/>
            <p:cNvSpPr>
              <a:spLocks noChangeShapeType="1"/>
            </p:cNvSpPr>
            <p:nvPr/>
          </p:nvSpPr>
          <p:spPr bwMode="auto">
            <a:xfrm flipH="1">
              <a:off x="3379" y="1842"/>
              <a:ext cx="590" cy="2178"/>
            </a:xfrm>
            <a:prstGeom prst="line">
              <a:avLst/>
            </a:prstGeom>
            <a:noFill/>
            <a:ln w="28575">
              <a:solidFill>
                <a:srgbClr val="CCEC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71698" name="Group 32"/>
            <p:cNvGrpSpPr>
              <a:grpSpLocks/>
            </p:cNvGrpSpPr>
            <p:nvPr/>
          </p:nvGrpSpPr>
          <p:grpSpPr bwMode="auto">
            <a:xfrm>
              <a:off x="3419" y="3889"/>
              <a:ext cx="136" cy="136"/>
              <a:chOff x="3432" y="3884"/>
              <a:chExt cx="136" cy="136"/>
            </a:xfrm>
          </p:grpSpPr>
          <p:sp>
            <p:nvSpPr>
              <p:cNvPr id="11293" name="Line 29"/>
              <p:cNvSpPr>
                <a:spLocks noChangeShapeType="1"/>
              </p:cNvSpPr>
              <p:nvPr/>
            </p:nvSpPr>
            <p:spPr bwMode="auto">
              <a:xfrm>
                <a:off x="3432" y="3892"/>
                <a:ext cx="136" cy="0"/>
              </a:xfrm>
              <a:prstGeom prst="line">
                <a:avLst/>
              </a:prstGeom>
              <a:noFill/>
              <a:ln w="19050">
                <a:solidFill>
                  <a:schemeClr val="bg1">
                    <a:lumMod val="95000"/>
                  </a:schemeClr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294" name="Line 30"/>
              <p:cNvSpPr>
                <a:spLocks noChangeShapeType="1"/>
              </p:cNvSpPr>
              <p:nvPr/>
            </p:nvSpPr>
            <p:spPr bwMode="auto">
              <a:xfrm flipH="1">
                <a:off x="3523" y="3884"/>
                <a:ext cx="45" cy="136"/>
              </a:xfrm>
              <a:prstGeom prst="line">
                <a:avLst/>
              </a:prstGeom>
              <a:noFill/>
              <a:ln w="19050">
                <a:solidFill>
                  <a:schemeClr val="bg1">
                    <a:lumMod val="95000"/>
                  </a:schemeClr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grpSp>
        <p:nvGrpSpPr>
          <p:cNvPr id="8" name="Group 30"/>
          <p:cNvGrpSpPr>
            <a:grpSpLocks/>
          </p:cNvGrpSpPr>
          <p:nvPr/>
        </p:nvGrpSpPr>
        <p:grpSpPr bwMode="auto">
          <a:xfrm>
            <a:off x="6281738" y="2889250"/>
            <a:ext cx="954087" cy="2879725"/>
            <a:chOff x="3957" y="1848"/>
            <a:chExt cx="601" cy="1768"/>
          </a:xfrm>
        </p:grpSpPr>
        <p:sp>
          <p:nvSpPr>
            <p:cNvPr id="71693" name="Line 33"/>
            <p:cNvSpPr>
              <a:spLocks noChangeShapeType="1"/>
            </p:cNvSpPr>
            <p:nvPr/>
          </p:nvSpPr>
          <p:spPr bwMode="auto">
            <a:xfrm>
              <a:off x="3957" y="1848"/>
              <a:ext cx="601" cy="1673"/>
            </a:xfrm>
            <a:prstGeom prst="line">
              <a:avLst/>
            </a:prstGeom>
            <a:noFill/>
            <a:ln w="28575">
              <a:solidFill>
                <a:srgbClr val="CCEC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71694" name="Group 39"/>
            <p:cNvGrpSpPr>
              <a:grpSpLocks/>
            </p:cNvGrpSpPr>
            <p:nvPr/>
          </p:nvGrpSpPr>
          <p:grpSpPr bwMode="auto">
            <a:xfrm>
              <a:off x="4414" y="3389"/>
              <a:ext cx="91" cy="227"/>
              <a:chOff x="4414" y="3389"/>
              <a:chExt cx="91" cy="227"/>
            </a:xfrm>
          </p:grpSpPr>
          <p:sp>
            <p:nvSpPr>
              <p:cNvPr id="11301" name="Line 37"/>
              <p:cNvSpPr>
                <a:spLocks noChangeShapeType="1"/>
              </p:cNvSpPr>
              <p:nvPr/>
            </p:nvSpPr>
            <p:spPr bwMode="auto">
              <a:xfrm flipH="1">
                <a:off x="4414" y="3389"/>
                <a:ext cx="91" cy="90"/>
              </a:xfrm>
              <a:prstGeom prst="line">
                <a:avLst/>
              </a:prstGeom>
              <a:noFill/>
              <a:ln w="19050">
                <a:solidFill>
                  <a:schemeClr val="bg1">
                    <a:lumMod val="95000"/>
                  </a:schemeClr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302" name="Line 38"/>
              <p:cNvSpPr>
                <a:spLocks noChangeShapeType="1"/>
              </p:cNvSpPr>
              <p:nvPr/>
            </p:nvSpPr>
            <p:spPr bwMode="auto">
              <a:xfrm>
                <a:off x="4414" y="3479"/>
                <a:ext cx="46" cy="137"/>
              </a:xfrm>
              <a:prstGeom prst="line">
                <a:avLst/>
              </a:prstGeom>
              <a:noFill/>
              <a:ln w="19050">
                <a:solidFill>
                  <a:schemeClr val="bg1">
                    <a:lumMod val="95000"/>
                  </a:schemeClr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11304" name="Text Box 40"/>
          <p:cNvSpPr txBox="1">
            <a:spLocks noChangeArrowheads="1"/>
          </p:cNvSpPr>
          <p:nvPr/>
        </p:nvSpPr>
        <p:spPr bwMode="auto">
          <a:xfrm>
            <a:off x="6686550" y="2393950"/>
            <a:ext cx="16668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chemeClr val="accent2"/>
                </a:solidFill>
                <a:latin typeface="Monotype Corsiva" pitchFamily="66" charset="0"/>
              </a:rPr>
              <a:t>Апофемы</a:t>
            </a:r>
          </a:p>
        </p:txBody>
      </p:sp>
      <p:grpSp>
        <p:nvGrpSpPr>
          <p:cNvPr id="10" name="Group 32"/>
          <p:cNvGrpSpPr>
            <a:grpSpLocks/>
          </p:cNvGrpSpPr>
          <p:nvPr/>
        </p:nvGrpSpPr>
        <p:grpSpPr bwMode="auto">
          <a:xfrm>
            <a:off x="5832475" y="2979738"/>
            <a:ext cx="1800225" cy="1620837"/>
            <a:chOff x="3674" y="1877"/>
            <a:chExt cx="1134" cy="1021"/>
          </a:xfrm>
        </p:grpSpPr>
        <p:sp>
          <p:nvSpPr>
            <p:cNvPr id="71691" name="Line 41"/>
            <p:cNvSpPr>
              <a:spLocks noChangeShapeType="1"/>
            </p:cNvSpPr>
            <p:nvPr/>
          </p:nvSpPr>
          <p:spPr bwMode="auto">
            <a:xfrm flipH="1">
              <a:off x="3674" y="1877"/>
              <a:ext cx="1134" cy="1021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stealth" w="med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692" name="Line 42"/>
            <p:cNvSpPr>
              <a:spLocks noChangeShapeType="1"/>
            </p:cNvSpPr>
            <p:nvPr/>
          </p:nvSpPr>
          <p:spPr bwMode="auto">
            <a:xfrm flipH="1">
              <a:off x="4332" y="1877"/>
              <a:ext cx="476" cy="1009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stealth" w="med" len="lg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307" name="Text Box 43"/>
          <p:cNvSpPr txBox="1">
            <a:spLocks noChangeArrowheads="1"/>
          </p:cNvSpPr>
          <p:nvPr/>
        </p:nvSpPr>
        <p:spPr bwMode="auto">
          <a:xfrm>
            <a:off x="685800" y="1905000"/>
            <a:ext cx="3960813" cy="1570038"/>
          </a:xfrm>
          <a:prstGeom prst="rect">
            <a:avLst/>
          </a:prstGeom>
          <a:noFill/>
          <a:ln w="57150" cmpd="thinThick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>
                <a:solidFill>
                  <a:schemeClr val="accent2"/>
                </a:solidFill>
                <a:latin typeface="Monotype Corsiva" pitchFamily="66" charset="0"/>
              </a:rPr>
              <a:t>Все апофемы правильной пирамиды равны друг другу</a:t>
            </a:r>
          </a:p>
        </p:txBody>
      </p:sp>
      <p:sp>
        <p:nvSpPr>
          <p:cNvPr id="71690" name="AutoShape 44" descr="Точечная сетка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0"/>
            <a:ext cx="611188" cy="360363"/>
          </a:xfrm>
          <a:prstGeom prst="actionButtonBackPrevious">
            <a:avLst/>
          </a:prstGeom>
          <a:pattFill prst="dotGrid">
            <a:fgClr>
              <a:srgbClr val="008000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113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113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113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3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3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04" grpId="0"/>
      <p:bldP spid="11307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7200" dirty="0" smtClean="0">
                <a:solidFill>
                  <a:srgbClr val="FFFF00"/>
                </a:solidFill>
              </a:rPr>
              <a:t> Теорема</a:t>
            </a:r>
            <a:endParaRPr lang="ru-RU" sz="6800" dirty="0" smtClean="0">
              <a:solidFill>
                <a:srgbClr val="FFFF00"/>
              </a:solidFill>
            </a:endParaRPr>
          </a:p>
        </p:txBody>
      </p:sp>
      <p:sp>
        <p:nvSpPr>
          <p:cNvPr id="72706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sz="4000" b="1" smtClean="0">
                <a:solidFill>
                  <a:srgbClr val="FFFF99"/>
                </a:solidFill>
              </a:rPr>
              <a:t>Площадь боковой поверхности правильной пирамиды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sz="4000" b="1" smtClean="0">
                <a:solidFill>
                  <a:srgbClr val="FFFF99"/>
                </a:solidFill>
              </a:rPr>
              <a:t>равна половине произведения периметра основания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sz="4000" b="1" smtClean="0">
                <a:solidFill>
                  <a:srgbClr val="FFFF99"/>
                </a:solidFill>
              </a:rPr>
              <a:t>на апофему. </a:t>
            </a:r>
          </a:p>
          <a:p>
            <a:pPr algn="ctr" eaLnBrk="1" hangingPunct="1">
              <a:buFont typeface="Wingdings" pitchFamily="2" charset="2"/>
              <a:buNone/>
            </a:pPr>
            <a:endParaRPr lang="ru-RU" sz="4000" b="1" smtClean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00013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4000" smtClean="0">
                <a:solidFill>
                  <a:schemeClr val="accent2"/>
                </a:solidFill>
                <a:latin typeface="Monotype Corsiva" pitchFamily="66" charset="0"/>
              </a:rPr>
              <a:t>Теорема о площади боковой </a:t>
            </a:r>
            <a:br>
              <a:rPr lang="ru-RU" sz="4000" smtClean="0">
                <a:solidFill>
                  <a:schemeClr val="accent2"/>
                </a:solidFill>
                <a:latin typeface="Monotype Corsiva" pitchFamily="66" charset="0"/>
              </a:rPr>
            </a:br>
            <a:r>
              <a:rPr lang="ru-RU" sz="4000" smtClean="0">
                <a:solidFill>
                  <a:schemeClr val="accent2"/>
                </a:solidFill>
                <a:latin typeface="Monotype Corsiva" pitchFamily="66" charset="0"/>
              </a:rPr>
              <a:t>поверхности правильной пирамиды</a:t>
            </a:r>
          </a:p>
        </p:txBody>
      </p:sp>
      <p:grpSp>
        <p:nvGrpSpPr>
          <p:cNvPr id="73731" name="Group 4"/>
          <p:cNvGrpSpPr>
            <a:grpSpLocks/>
          </p:cNvGrpSpPr>
          <p:nvPr/>
        </p:nvGrpSpPr>
        <p:grpSpPr bwMode="auto">
          <a:xfrm>
            <a:off x="8274050" y="0"/>
            <a:ext cx="869950" cy="6858000"/>
            <a:chOff x="5212" y="0"/>
            <a:chExt cx="548" cy="4320"/>
          </a:xfrm>
        </p:grpSpPr>
        <p:sp>
          <p:nvSpPr>
            <p:cNvPr id="73752" name="AutoShape 5" descr="Точечная сетка"/>
            <p:cNvSpPr>
              <a:spLocks noChangeArrowheads="1"/>
            </p:cNvSpPr>
            <p:nvPr/>
          </p:nvSpPr>
          <p:spPr bwMode="auto">
            <a:xfrm rot="5400000">
              <a:off x="5193" y="3753"/>
              <a:ext cx="590" cy="544"/>
            </a:xfrm>
            <a:prstGeom prst="rtTriangle">
              <a:avLst/>
            </a:prstGeom>
            <a:pattFill prst="dotGrid">
              <a:fgClr>
                <a:srgbClr val="BDA4FA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3753" name="Line 6"/>
            <p:cNvSpPr>
              <a:spLocks noChangeShapeType="1"/>
            </p:cNvSpPr>
            <p:nvPr/>
          </p:nvSpPr>
          <p:spPr bwMode="auto">
            <a:xfrm>
              <a:off x="5375" y="0"/>
              <a:ext cx="0" cy="3725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3754" name="AutoShape 7"/>
            <p:cNvSpPr>
              <a:spLocks noChangeArrowheads="1"/>
            </p:cNvSpPr>
            <p:nvPr/>
          </p:nvSpPr>
          <p:spPr bwMode="auto">
            <a:xfrm rot="-5400000">
              <a:off x="5193" y="3753"/>
              <a:ext cx="590" cy="544"/>
            </a:xfrm>
            <a:prstGeom prst="rtTriangl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3755" name="Line 8"/>
            <p:cNvSpPr>
              <a:spLocks noChangeShapeType="1"/>
            </p:cNvSpPr>
            <p:nvPr/>
          </p:nvSpPr>
          <p:spPr bwMode="auto">
            <a:xfrm>
              <a:off x="5212" y="4065"/>
              <a:ext cx="226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pic>
        <p:nvPicPr>
          <p:cNvPr id="73732" name="Picture 9" descr="BD14595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1268413"/>
            <a:ext cx="7850187" cy="13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296863" y="1598613"/>
            <a:ext cx="7705725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>
                <a:solidFill>
                  <a:schemeClr val="accent2"/>
                </a:solidFill>
                <a:latin typeface="Monotype Corsiva" pitchFamily="66" charset="0"/>
              </a:rPr>
              <a:t>Площадь боковой поверхности правильной пирамиды равна половине произведения периметра основания на апофему</a:t>
            </a:r>
          </a:p>
        </p:txBody>
      </p: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5076825" y="3068638"/>
            <a:ext cx="2879725" cy="2954337"/>
            <a:chOff x="1474" y="2069"/>
            <a:chExt cx="1633" cy="1679"/>
          </a:xfrm>
        </p:grpSpPr>
        <p:sp>
          <p:nvSpPr>
            <p:cNvPr id="73749" name="Freeform 12"/>
            <p:cNvSpPr>
              <a:spLocks/>
            </p:cNvSpPr>
            <p:nvPr/>
          </p:nvSpPr>
          <p:spPr bwMode="auto">
            <a:xfrm>
              <a:off x="1474" y="2069"/>
              <a:ext cx="1633" cy="1679"/>
            </a:xfrm>
            <a:custGeom>
              <a:avLst/>
              <a:gdLst>
                <a:gd name="T0" fmla="*/ 45 w 1633"/>
                <a:gd name="T1" fmla="*/ 1679 h 1679"/>
                <a:gd name="T2" fmla="*/ 1633 w 1633"/>
                <a:gd name="T3" fmla="*/ 1679 h 1679"/>
                <a:gd name="T4" fmla="*/ 1088 w 1633"/>
                <a:gd name="T5" fmla="*/ 0 h 1679"/>
                <a:gd name="T6" fmla="*/ 0 w 1633"/>
                <a:gd name="T7" fmla="*/ 1679 h 1679"/>
                <a:gd name="T8" fmla="*/ 91 w 1633"/>
                <a:gd name="T9" fmla="*/ 1679 h 16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633"/>
                <a:gd name="T16" fmla="*/ 0 h 1679"/>
                <a:gd name="T17" fmla="*/ 1633 w 1633"/>
                <a:gd name="T18" fmla="*/ 1679 h 16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633" h="1679">
                  <a:moveTo>
                    <a:pt x="45" y="1679"/>
                  </a:moveTo>
                  <a:lnTo>
                    <a:pt x="1633" y="1679"/>
                  </a:lnTo>
                  <a:lnTo>
                    <a:pt x="1088" y="0"/>
                  </a:lnTo>
                  <a:lnTo>
                    <a:pt x="0" y="1679"/>
                  </a:lnTo>
                  <a:lnTo>
                    <a:pt x="91" y="1679"/>
                  </a:lnTo>
                </a:path>
              </a:pathLst>
            </a:custGeom>
            <a:gradFill rotWithShape="1">
              <a:gsLst>
                <a:gs pos="0">
                  <a:srgbClr val="CC00FF"/>
                </a:gs>
                <a:gs pos="50000">
                  <a:srgbClr val="FF99FF"/>
                </a:gs>
                <a:gs pos="100000">
                  <a:srgbClr val="CC00FF"/>
                </a:gs>
              </a:gsLst>
              <a:lin ang="5400000" scaled="1"/>
            </a:gradFill>
            <a:ln w="19050">
              <a:solidFill>
                <a:srgbClr val="00206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3750" name="AutoShape 11"/>
            <p:cNvSpPr>
              <a:spLocks noChangeArrowheads="1"/>
            </p:cNvSpPr>
            <p:nvPr/>
          </p:nvSpPr>
          <p:spPr bwMode="auto">
            <a:xfrm>
              <a:off x="1474" y="3385"/>
              <a:ext cx="1633" cy="363"/>
            </a:xfrm>
            <a:prstGeom prst="triangle">
              <a:avLst>
                <a:gd name="adj" fmla="val 65889"/>
              </a:avLst>
            </a:prstGeom>
            <a:noFill/>
            <a:ln w="19050">
              <a:solidFill>
                <a:srgbClr val="002060"/>
              </a:solidFill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3751" name="Line 16"/>
            <p:cNvSpPr>
              <a:spLocks noChangeShapeType="1"/>
            </p:cNvSpPr>
            <p:nvPr/>
          </p:nvSpPr>
          <p:spPr bwMode="auto">
            <a:xfrm flipV="1">
              <a:off x="2562" y="2069"/>
              <a:ext cx="0" cy="1316"/>
            </a:xfrm>
            <a:prstGeom prst="line">
              <a:avLst/>
            </a:prstGeom>
            <a:noFill/>
            <a:ln w="19050">
              <a:solidFill>
                <a:srgbClr val="00206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2323" name="Text Box 35"/>
          <p:cNvSpPr txBox="1">
            <a:spLocks noChangeArrowheads="1"/>
          </p:cNvSpPr>
          <p:nvPr/>
        </p:nvSpPr>
        <p:spPr bwMode="auto">
          <a:xfrm>
            <a:off x="385763" y="4508500"/>
            <a:ext cx="5183187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>
                <a:solidFill>
                  <a:schemeClr val="accent2"/>
                </a:solidFill>
                <a:latin typeface="Monotype Corsiva" pitchFamily="66" charset="0"/>
              </a:rPr>
              <a:t>Док – во:</a:t>
            </a:r>
            <a:endParaRPr lang="en-US" sz="3600" b="1">
              <a:solidFill>
                <a:schemeClr val="accent2"/>
              </a:solidFill>
              <a:latin typeface="Monotype Corsiva" pitchFamily="66" charset="0"/>
            </a:endParaRPr>
          </a:p>
          <a:p>
            <a:r>
              <a:rPr lang="en-US" sz="3600" b="1">
                <a:solidFill>
                  <a:schemeClr val="accent2"/>
                </a:solidFill>
                <a:latin typeface="Monotype Corsiva" pitchFamily="66" charset="0"/>
              </a:rPr>
              <a:t>S</a:t>
            </a:r>
            <a:r>
              <a:rPr lang="ru-RU" sz="3600" b="1" baseline="-25000">
                <a:solidFill>
                  <a:schemeClr val="accent2"/>
                </a:solidFill>
                <a:latin typeface="Monotype Corsiva" pitchFamily="66" charset="0"/>
              </a:rPr>
              <a:t>бок</a:t>
            </a:r>
            <a:r>
              <a:rPr lang="ru-RU" sz="3600" b="1">
                <a:solidFill>
                  <a:schemeClr val="accent2"/>
                </a:solidFill>
                <a:latin typeface="Monotype Corsiva" pitchFamily="66" charset="0"/>
              </a:rPr>
              <a:t> =</a:t>
            </a:r>
            <a:r>
              <a:rPr lang="en-US" sz="3600" b="1">
                <a:solidFill>
                  <a:schemeClr val="accent2"/>
                </a:solidFill>
                <a:latin typeface="Monotype Corsiva" pitchFamily="66" charset="0"/>
              </a:rPr>
              <a:t> (½al+</a:t>
            </a:r>
            <a:r>
              <a:rPr lang="ru-RU" sz="3600" b="1">
                <a:solidFill>
                  <a:schemeClr val="accent2"/>
                </a:solidFill>
                <a:latin typeface="Monotype Corsiva" pitchFamily="66" charset="0"/>
              </a:rPr>
              <a:t> </a:t>
            </a:r>
            <a:r>
              <a:rPr lang="en-US" sz="3600" b="1">
                <a:solidFill>
                  <a:schemeClr val="accent2"/>
                </a:solidFill>
                <a:latin typeface="Monotype Corsiva" pitchFamily="66" charset="0"/>
              </a:rPr>
              <a:t>½al+</a:t>
            </a:r>
            <a:r>
              <a:rPr lang="ru-RU" sz="3600" b="1">
                <a:solidFill>
                  <a:schemeClr val="accent2"/>
                </a:solidFill>
                <a:latin typeface="Monotype Corsiva" pitchFamily="66" charset="0"/>
              </a:rPr>
              <a:t> </a:t>
            </a:r>
            <a:r>
              <a:rPr lang="en-US" sz="3600" b="1">
                <a:solidFill>
                  <a:schemeClr val="accent2"/>
                </a:solidFill>
                <a:latin typeface="Monotype Corsiva" pitchFamily="66" charset="0"/>
              </a:rPr>
              <a:t>½al)= </a:t>
            </a:r>
            <a:endParaRPr lang="ru-RU" sz="3600" b="1">
              <a:solidFill>
                <a:schemeClr val="accent2"/>
              </a:solidFill>
              <a:latin typeface="Monotype Corsiva" pitchFamily="66" charset="0"/>
            </a:endParaRPr>
          </a:p>
          <a:p>
            <a:r>
              <a:rPr lang="en-US" sz="3600" b="1">
                <a:solidFill>
                  <a:schemeClr val="accent2"/>
                </a:solidFill>
                <a:latin typeface="Monotype Corsiva" pitchFamily="66" charset="0"/>
              </a:rPr>
              <a:t>= ½l(a</a:t>
            </a:r>
            <a:r>
              <a:rPr lang="ru-RU" sz="3600" b="1">
                <a:solidFill>
                  <a:schemeClr val="accent2"/>
                </a:solidFill>
                <a:latin typeface="Monotype Corsiva" pitchFamily="66" charset="0"/>
              </a:rPr>
              <a:t> </a:t>
            </a:r>
            <a:r>
              <a:rPr lang="en-US" sz="3600" b="1">
                <a:solidFill>
                  <a:schemeClr val="accent2"/>
                </a:solidFill>
                <a:latin typeface="Monotype Corsiva" pitchFamily="66" charset="0"/>
              </a:rPr>
              <a:t>+</a:t>
            </a:r>
            <a:r>
              <a:rPr lang="ru-RU" sz="3600" b="1">
                <a:solidFill>
                  <a:schemeClr val="accent2"/>
                </a:solidFill>
                <a:latin typeface="Monotype Corsiva" pitchFamily="66" charset="0"/>
              </a:rPr>
              <a:t> </a:t>
            </a:r>
            <a:r>
              <a:rPr lang="en-US" sz="3600" b="1">
                <a:solidFill>
                  <a:schemeClr val="accent2"/>
                </a:solidFill>
                <a:latin typeface="Monotype Corsiva" pitchFamily="66" charset="0"/>
              </a:rPr>
              <a:t>a</a:t>
            </a:r>
            <a:r>
              <a:rPr lang="ru-RU" sz="3600" b="1">
                <a:solidFill>
                  <a:schemeClr val="accent2"/>
                </a:solidFill>
                <a:latin typeface="Monotype Corsiva" pitchFamily="66" charset="0"/>
              </a:rPr>
              <a:t> </a:t>
            </a:r>
            <a:r>
              <a:rPr lang="en-US" sz="3600" b="1">
                <a:solidFill>
                  <a:schemeClr val="accent2"/>
                </a:solidFill>
                <a:latin typeface="Monotype Corsiva" pitchFamily="66" charset="0"/>
              </a:rPr>
              <a:t>+</a:t>
            </a:r>
            <a:r>
              <a:rPr lang="ru-RU" sz="3600" b="1">
                <a:solidFill>
                  <a:schemeClr val="accent2"/>
                </a:solidFill>
                <a:latin typeface="Monotype Corsiva" pitchFamily="66" charset="0"/>
              </a:rPr>
              <a:t> </a:t>
            </a:r>
            <a:r>
              <a:rPr lang="en-US" sz="3600" b="1">
                <a:solidFill>
                  <a:schemeClr val="accent2"/>
                </a:solidFill>
                <a:latin typeface="Monotype Corsiva" pitchFamily="66" charset="0"/>
              </a:rPr>
              <a:t>a)= ½lP</a:t>
            </a:r>
            <a:r>
              <a:rPr lang="ru-RU" sz="3600" b="1">
                <a:solidFill>
                  <a:schemeClr val="accent2"/>
                </a:solidFill>
                <a:latin typeface="Monotype Corsiva" pitchFamily="66" charset="0"/>
              </a:rPr>
              <a:t> </a:t>
            </a:r>
          </a:p>
        </p:txBody>
      </p:sp>
      <p:grpSp>
        <p:nvGrpSpPr>
          <p:cNvPr id="4" name="Group 39"/>
          <p:cNvGrpSpPr>
            <a:grpSpLocks/>
          </p:cNvGrpSpPr>
          <p:nvPr/>
        </p:nvGrpSpPr>
        <p:grpSpPr bwMode="auto">
          <a:xfrm>
            <a:off x="6088063" y="3068638"/>
            <a:ext cx="1333500" cy="3405187"/>
            <a:chOff x="3835" y="1933"/>
            <a:chExt cx="840" cy="2145"/>
          </a:xfrm>
        </p:grpSpPr>
        <p:grpSp>
          <p:nvGrpSpPr>
            <p:cNvPr id="73742" name="Group 37"/>
            <p:cNvGrpSpPr>
              <a:grpSpLocks/>
            </p:cNvGrpSpPr>
            <p:nvPr/>
          </p:nvGrpSpPr>
          <p:grpSpPr bwMode="auto">
            <a:xfrm>
              <a:off x="3835" y="1933"/>
              <a:ext cx="840" cy="1859"/>
              <a:chOff x="3835" y="1933"/>
              <a:chExt cx="840" cy="1859"/>
            </a:xfrm>
          </p:grpSpPr>
          <p:grpSp>
            <p:nvGrpSpPr>
              <p:cNvPr id="73744" name="Group 34"/>
              <p:cNvGrpSpPr>
                <a:grpSpLocks/>
              </p:cNvGrpSpPr>
              <p:nvPr/>
            </p:nvGrpSpPr>
            <p:grpSpPr bwMode="auto">
              <a:xfrm>
                <a:off x="3835" y="1933"/>
                <a:ext cx="840" cy="1859"/>
                <a:chOff x="3833" y="2073"/>
                <a:chExt cx="680" cy="1720"/>
              </a:xfrm>
            </p:grpSpPr>
            <p:sp>
              <p:nvSpPr>
                <p:cNvPr id="12306" name="Line 18"/>
                <p:cNvSpPr>
                  <a:spLocks noChangeShapeType="1"/>
                </p:cNvSpPr>
                <p:nvPr/>
              </p:nvSpPr>
              <p:spPr bwMode="auto">
                <a:xfrm flipH="1">
                  <a:off x="4059" y="2099"/>
                  <a:ext cx="242" cy="1694"/>
                </a:xfrm>
                <a:prstGeom prst="line">
                  <a:avLst/>
                </a:prstGeom>
                <a:noFill/>
                <a:ln w="28575">
                  <a:solidFill>
                    <a:schemeClr val="bg1">
                      <a:lumMod val="95000"/>
                    </a:schemeClr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2307" name="Line 19"/>
                <p:cNvSpPr>
                  <a:spLocks noChangeShapeType="1"/>
                </p:cNvSpPr>
                <p:nvPr/>
              </p:nvSpPr>
              <p:spPr bwMode="auto">
                <a:xfrm flipH="1">
                  <a:off x="3833" y="2073"/>
                  <a:ext cx="468" cy="1494"/>
                </a:xfrm>
                <a:prstGeom prst="line">
                  <a:avLst/>
                </a:prstGeom>
                <a:noFill/>
                <a:ln w="28575">
                  <a:solidFill>
                    <a:schemeClr val="bg1">
                      <a:lumMod val="95000"/>
                    </a:schemeClr>
                  </a:solidFill>
                  <a:prstDash val="dash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2308" name="Line 20"/>
                <p:cNvSpPr>
                  <a:spLocks noChangeShapeType="1"/>
                </p:cNvSpPr>
                <p:nvPr/>
              </p:nvSpPr>
              <p:spPr bwMode="auto">
                <a:xfrm>
                  <a:off x="4301" y="2100"/>
                  <a:ext cx="212" cy="1467"/>
                </a:xfrm>
                <a:prstGeom prst="line">
                  <a:avLst/>
                </a:prstGeom>
                <a:noFill/>
                <a:ln w="28575">
                  <a:solidFill>
                    <a:schemeClr val="bg1">
                      <a:lumMod val="95000"/>
                    </a:schemeClr>
                  </a:solidFill>
                  <a:prstDash val="dash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  <p:sp>
            <p:nvSpPr>
              <p:cNvPr id="73745" name="Text Box 36"/>
              <p:cNvSpPr txBox="1">
                <a:spLocks noChangeArrowheads="1"/>
              </p:cNvSpPr>
              <p:nvPr/>
            </p:nvSpPr>
            <p:spPr bwMode="auto">
              <a:xfrm>
                <a:off x="4150" y="3086"/>
                <a:ext cx="171" cy="3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800" b="1">
                    <a:solidFill>
                      <a:schemeClr val="accent2"/>
                    </a:solidFill>
                    <a:latin typeface="Monotype Corsiva" pitchFamily="66" charset="0"/>
                  </a:rPr>
                  <a:t>l</a:t>
                </a:r>
                <a:endParaRPr lang="ru-RU" sz="2800" b="1">
                  <a:solidFill>
                    <a:schemeClr val="accent2"/>
                  </a:solidFill>
                  <a:latin typeface="Monotype Corsiva" pitchFamily="66" charset="0"/>
                </a:endParaRPr>
              </a:p>
            </p:txBody>
          </p:sp>
        </p:grpSp>
        <p:sp>
          <p:nvSpPr>
            <p:cNvPr id="73743" name="Text Box 38"/>
            <p:cNvSpPr txBox="1">
              <a:spLocks noChangeArrowheads="1"/>
            </p:cNvSpPr>
            <p:nvPr/>
          </p:nvSpPr>
          <p:spPr bwMode="auto">
            <a:xfrm>
              <a:off x="4127" y="3748"/>
              <a:ext cx="211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solidFill>
                    <a:schemeClr val="accent2"/>
                  </a:solidFill>
                  <a:latin typeface="Monotype Corsiva" pitchFamily="66" charset="0"/>
                </a:rPr>
                <a:t>a</a:t>
              </a:r>
              <a:endParaRPr lang="ru-RU" sz="2800" b="1">
                <a:solidFill>
                  <a:schemeClr val="accent2"/>
                </a:solidFill>
                <a:latin typeface="Monotype Corsiva" pitchFamily="66" charset="0"/>
              </a:endParaRPr>
            </a:p>
          </p:txBody>
        </p:sp>
      </p:grpSp>
      <p:sp>
        <p:nvSpPr>
          <p:cNvPr id="12328" name="Rectangle 40"/>
          <p:cNvSpPr>
            <a:spLocks noChangeArrowheads="1"/>
          </p:cNvSpPr>
          <p:nvPr/>
        </p:nvSpPr>
        <p:spPr bwMode="auto">
          <a:xfrm>
            <a:off x="2092325" y="3563938"/>
            <a:ext cx="2189163" cy="708025"/>
          </a:xfrm>
          <a:prstGeom prst="rect">
            <a:avLst/>
          </a:prstGeom>
          <a:noFill/>
          <a:ln w="57150" cmpd="thickThin">
            <a:solidFill>
              <a:srgbClr val="C0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 b="1">
                <a:solidFill>
                  <a:srgbClr val="C00000"/>
                </a:solidFill>
                <a:latin typeface="Monotype Corsiva" pitchFamily="66" charset="0"/>
              </a:rPr>
              <a:t>S</a:t>
            </a:r>
            <a:r>
              <a:rPr lang="ru-RU" sz="4000" b="1" baseline="-25000">
                <a:solidFill>
                  <a:srgbClr val="C00000"/>
                </a:solidFill>
                <a:latin typeface="Monotype Corsiva" pitchFamily="66" charset="0"/>
              </a:rPr>
              <a:t>бок</a:t>
            </a:r>
            <a:r>
              <a:rPr lang="ru-RU" sz="4000" b="1">
                <a:solidFill>
                  <a:srgbClr val="C00000"/>
                </a:solidFill>
                <a:latin typeface="Monotype Corsiva" pitchFamily="66" charset="0"/>
              </a:rPr>
              <a:t> =</a:t>
            </a:r>
            <a:r>
              <a:rPr lang="en-US" sz="4000" b="1">
                <a:solidFill>
                  <a:srgbClr val="C00000"/>
                </a:solidFill>
                <a:latin typeface="Monotype Corsiva" pitchFamily="66" charset="0"/>
              </a:rPr>
              <a:t> ½lP </a:t>
            </a:r>
            <a:endParaRPr lang="ru-RU" sz="4000" b="1">
              <a:solidFill>
                <a:srgbClr val="C00000"/>
              </a:solidFill>
              <a:latin typeface="Monotype Corsiva" pitchFamily="66" charset="0"/>
            </a:endParaRPr>
          </a:p>
        </p:txBody>
      </p:sp>
      <p:sp>
        <p:nvSpPr>
          <p:cNvPr id="73738" name="AutoShape 41" descr="Точечная сетка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0"/>
            <a:ext cx="611188" cy="360363"/>
          </a:xfrm>
          <a:prstGeom prst="actionButtonBackPrevious">
            <a:avLst/>
          </a:prstGeom>
          <a:pattFill prst="dotGrid">
            <a:fgClr>
              <a:srgbClr val="008000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6" name="Полилиния 35"/>
          <p:cNvSpPr/>
          <p:nvPr/>
        </p:nvSpPr>
        <p:spPr>
          <a:xfrm>
            <a:off x="6569075" y="5726113"/>
            <a:ext cx="284163" cy="293687"/>
          </a:xfrm>
          <a:custGeom>
            <a:avLst/>
            <a:gdLst>
              <a:gd name="connsiteX0" fmla="*/ 0 w 284085"/>
              <a:gd name="connsiteY0" fmla="*/ 0 h 292963"/>
              <a:gd name="connsiteX1" fmla="*/ 284085 w 284085"/>
              <a:gd name="connsiteY1" fmla="*/ 8878 h 292963"/>
              <a:gd name="connsiteX2" fmla="*/ 239697 w 284085"/>
              <a:gd name="connsiteY2" fmla="*/ 292963 h 2929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84085" h="292963">
                <a:moveTo>
                  <a:pt x="0" y="0"/>
                </a:moveTo>
                <a:lnTo>
                  <a:pt x="284085" y="8878"/>
                </a:lnTo>
                <a:lnTo>
                  <a:pt x="239697" y="292963"/>
                </a:lnTo>
              </a:path>
            </a:pathLst>
          </a:cu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37" name="Полилиния 36"/>
          <p:cNvSpPr/>
          <p:nvPr/>
        </p:nvSpPr>
        <p:spPr>
          <a:xfrm>
            <a:off x="6192838" y="5319713"/>
            <a:ext cx="220662" cy="284162"/>
          </a:xfrm>
          <a:custGeom>
            <a:avLst/>
            <a:gdLst>
              <a:gd name="connsiteX0" fmla="*/ 0 w 221941"/>
              <a:gd name="connsiteY0" fmla="*/ 53266 h 284086"/>
              <a:gd name="connsiteX1" fmla="*/ 221941 w 221941"/>
              <a:gd name="connsiteY1" fmla="*/ 0 h 284086"/>
              <a:gd name="connsiteX2" fmla="*/ 124287 w 221941"/>
              <a:gd name="connsiteY2" fmla="*/ 284086 h 2840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1941" h="284086">
                <a:moveTo>
                  <a:pt x="0" y="53266"/>
                </a:moveTo>
                <a:lnTo>
                  <a:pt x="221941" y="0"/>
                </a:lnTo>
                <a:lnTo>
                  <a:pt x="124287" y="284086"/>
                </a:lnTo>
              </a:path>
            </a:pathLst>
          </a:cu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39" name="Полилиния 38"/>
          <p:cNvSpPr/>
          <p:nvPr/>
        </p:nvSpPr>
        <p:spPr>
          <a:xfrm>
            <a:off x="7377113" y="5335588"/>
            <a:ext cx="231775" cy="461962"/>
          </a:xfrm>
          <a:custGeom>
            <a:avLst/>
            <a:gdLst>
              <a:gd name="connsiteX0" fmla="*/ 0 w 230819"/>
              <a:gd name="connsiteY0" fmla="*/ 0 h 461638"/>
              <a:gd name="connsiteX1" fmla="*/ 195308 w 230819"/>
              <a:gd name="connsiteY1" fmla="*/ 142042 h 461638"/>
              <a:gd name="connsiteX2" fmla="*/ 230819 w 230819"/>
              <a:gd name="connsiteY2" fmla="*/ 461638 h 461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0819" h="461638">
                <a:moveTo>
                  <a:pt x="0" y="0"/>
                </a:moveTo>
                <a:lnTo>
                  <a:pt x="195308" y="142042"/>
                </a:lnTo>
                <a:lnTo>
                  <a:pt x="230819" y="461638"/>
                </a:lnTo>
              </a:path>
            </a:pathLst>
          </a:cu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840"/>
                            </p:stCondLst>
                            <p:childTnLst>
                              <p:par>
                                <p:cTn id="11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80"/>
                                        <p:tgtEl>
                                          <p:spTgt spid="123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80"/>
                                        <p:tgtEl>
                                          <p:spTgt spid="123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80"/>
                                        <p:tgtEl>
                                          <p:spTgt spid="123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3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3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8" grpId="0"/>
      <p:bldP spid="12323" grpId="0"/>
      <p:bldP spid="1232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371600"/>
          </a:xfrm>
        </p:spPr>
        <p:txBody>
          <a:bodyPr/>
          <a:lstStyle/>
          <a:p>
            <a:pPr eaLnBrk="1" hangingPunct="1">
              <a:defRPr/>
            </a:pPr>
            <a:r>
              <a:rPr lang="ru-RU" smtClean="0">
                <a:ln>
                  <a:noFill/>
                </a:ln>
                <a:effectLst/>
                <a:ea typeface="HGｺﾞｼｯｸE"/>
              </a:rPr>
              <a:t>Правильная пирамида</a:t>
            </a:r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3886200"/>
          </a:xfrm>
        </p:spPr>
        <p:txBody>
          <a:bodyPr/>
          <a:lstStyle/>
          <a:p>
            <a:pPr indent="381000" eaLnBrk="1" hangingPunct="1">
              <a:buFontTx/>
              <a:buNone/>
            </a:pPr>
            <a:r>
              <a:rPr lang="ru-RU" smtClean="0">
                <a:latin typeface="Arial" charset="0"/>
                <a:ea typeface="HGｺﾞｼｯｸE"/>
                <a:cs typeface="HGｺﾞｼｯｸE"/>
              </a:rPr>
              <a:t>Пирамида называется правильной, если в основании – правильный многоугольник, а отрезок соединяющий вершину с центром основания является высотой.</a:t>
            </a: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8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89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89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389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7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ru-RU" sz="5200" dirty="0" smtClean="0">
                <a:solidFill>
                  <a:srgbClr val="FFFF00"/>
                </a:solidFill>
              </a:rPr>
              <a:t>Решить задачу </a:t>
            </a:r>
            <a:r>
              <a:rPr lang="ru-RU" sz="5200" dirty="0" smtClean="0">
                <a:solidFill>
                  <a:srgbClr val="FFFF00"/>
                </a:solidFill>
              </a:rPr>
              <a:t>:</a:t>
            </a:r>
            <a:br>
              <a:rPr lang="ru-RU" sz="5200" dirty="0" smtClean="0">
                <a:solidFill>
                  <a:srgbClr val="FFFF00"/>
                </a:solidFill>
              </a:rPr>
            </a:br>
            <a:r>
              <a:rPr lang="ru-RU" sz="5200" dirty="0" smtClean="0">
                <a:solidFill>
                  <a:srgbClr val="FFFF00"/>
                </a:solidFill>
              </a:rPr>
              <a:t>№1</a:t>
            </a:r>
            <a:endParaRPr lang="ru-RU" sz="5200" dirty="0"/>
          </a:p>
        </p:txBody>
      </p:sp>
      <p:sp>
        <p:nvSpPr>
          <p:cNvPr id="77826" name="Содержимое 4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58140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sz="4000" smtClean="0"/>
              <a:t>В правильной четырехугольной пирамиде SABCD точка O - центр основания, S -вершина, SO = 4, SC = 5. </a:t>
            </a:r>
          </a:p>
          <a:p>
            <a:pPr>
              <a:buFont typeface="Wingdings 2" pitchFamily="18" charset="2"/>
              <a:buNone/>
            </a:pPr>
            <a:r>
              <a:rPr lang="ru-RU" sz="4000" smtClean="0"/>
              <a:t>Найдите длину отрезка AC. </a:t>
            </a:r>
          </a:p>
          <a:p>
            <a:pPr>
              <a:buFont typeface="Wingdings 2" pitchFamily="18" charset="2"/>
              <a:buNone/>
            </a:pPr>
            <a:r>
              <a:rPr lang="ru-RU" sz="4000" b="1" smtClean="0">
                <a:solidFill>
                  <a:srgbClr val="FFFF99"/>
                </a:solidFill>
              </a:rPr>
              <a:t>.</a:t>
            </a: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ru-RU" sz="5200" dirty="0" smtClean="0">
                <a:solidFill>
                  <a:srgbClr val="FFFF00"/>
                </a:solidFill>
              </a:rPr>
              <a:t>Решить задачу </a:t>
            </a:r>
            <a:r>
              <a:rPr lang="ru-RU" sz="5200" dirty="0" smtClean="0">
                <a:solidFill>
                  <a:srgbClr val="FFFF00"/>
                </a:solidFill>
              </a:rPr>
              <a:t>:</a:t>
            </a:r>
            <a:br>
              <a:rPr lang="ru-RU" sz="5200" dirty="0" smtClean="0">
                <a:solidFill>
                  <a:srgbClr val="FFFF00"/>
                </a:solidFill>
              </a:rPr>
            </a:br>
            <a:r>
              <a:rPr lang="ru-RU" sz="5200" dirty="0" smtClean="0">
                <a:solidFill>
                  <a:srgbClr val="FFFF00"/>
                </a:solidFill>
              </a:rPr>
              <a:t>№2</a:t>
            </a:r>
            <a:endParaRPr lang="ru-RU" sz="5200" dirty="0"/>
          </a:p>
        </p:txBody>
      </p:sp>
      <p:sp>
        <p:nvSpPr>
          <p:cNvPr id="79874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sz="4000" b="1" smtClean="0">
                <a:solidFill>
                  <a:srgbClr val="FFFF99"/>
                </a:solidFill>
              </a:rPr>
              <a:t> 	</a:t>
            </a:r>
            <a:r>
              <a:rPr lang="ru-RU" sz="4000" smtClean="0"/>
              <a:t> В правильной треугольной пирамиде SABC R - середина ребра BC, S - вершина. Известно, что AB = 1, а SR = 2. </a:t>
            </a:r>
            <a:endParaRPr lang="en-US" sz="4000" smtClean="0"/>
          </a:p>
          <a:p>
            <a:pPr>
              <a:buFont typeface="Wingdings 2" pitchFamily="18" charset="2"/>
              <a:buNone/>
            </a:pPr>
            <a:r>
              <a:rPr lang="en-US" sz="4000" smtClean="0"/>
              <a:t>		</a:t>
            </a:r>
            <a:r>
              <a:rPr lang="ru-RU" sz="4000" smtClean="0"/>
              <a:t>Найдите площадь боковой поверхности. </a:t>
            </a:r>
          </a:p>
          <a:p>
            <a:pPr>
              <a:buFont typeface="Wingdings 2" pitchFamily="18" charset="2"/>
              <a:buNone/>
            </a:pPr>
            <a:endParaRPr lang="ru-RU" sz="4000" b="1" smtClean="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Решить задачу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241925"/>
          </a:xfrm>
        </p:spPr>
        <p:txBody>
          <a:bodyPr/>
          <a:lstStyle/>
          <a:p>
            <a:pPr>
              <a:buNone/>
            </a:pPr>
            <a:r>
              <a:rPr lang="ru-RU" alt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№3 В </a:t>
            </a:r>
            <a:r>
              <a:rPr lang="ru-RU" alt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правильной треугольной пирамиде сторона основания равна 6 см., а высота пирамиды равна 8 см. Найти а) боковое ребро пирамиды; б) площадь боковой поверхности пирамиды. </a:t>
            </a:r>
          </a:p>
          <a:p>
            <a:pPr>
              <a:buNone/>
            </a:pPr>
            <a:r>
              <a:rPr lang="ru-RU" alt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№4 В </a:t>
            </a:r>
            <a:r>
              <a:rPr lang="ru-RU" alt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правильной четырехугольной пирамиде боковые грани пирамиды наклонены к плоскости основания пирамиды под углом 60</a:t>
            </a:r>
            <a:r>
              <a:rPr lang="en-US" alt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°</a:t>
            </a:r>
            <a:r>
              <a:rPr lang="ru-RU" alt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. Расстояние от центра основания до боковой грани равна 2 см. Найти площадь боковой поверхности пирамиды</a:t>
            </a:r>
            <a:r>
              <a:rPr lang="ru-RU" alt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. </a:t>
            </a:r>
            <a:r>
              <a:rPr lang="ru-RU" alt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(вспомнить про линейный угол)</a:t>
            </a:r>
            <a:endParaRPr lang="ru-RU" altLang="ru-RU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cut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5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>
              <a:defRPr/>
            </a:pPr>
            <a:r>
              <a:rPr lang="ru-RU" sz="3600" i="1"/>
              <a:t>Правильные пирамиды</a:t>
            </a:r>
          </a:p>
        </p:txBody>
      </p:sp>
      <p:pic>
        <p:nvPicPr>
          <p:cNvPr id="36866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84213" y="1268413"/>
            <a:ext cx="7858125" cy="5132387"/>
          </a:xfrm>
          <a:solidFill>
            <a:schemeClr val="tx1"/>
          </a:solidFill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5400" dirty="0" smtClean="0">
                <a:solidFill>
                  <a:srgbClr val="FFFF00"/>
                </a:solidFill>
              </a:rPr>
              <a:t>Треугольная  правильная  пирамида</a:t>
            </a:r>
            <a:endParaRPr lang="ru-RU" sz="5400" dirty="0" smtClean="0"/>
          </a:p>
        </p:txBody>
      </p:sp>
      <p:sp>
        <p:nvSpPr>
          <p:cNvPr id="9220" name="Содержимое 3"/>
          <p:cNvSpPr>
            <a:spLocks noGrp="1"/>
          </p:cNvSpPr>
          <p:nvPr>
            <p:ph sz="half" idx="2"/>
          </p:nvPr>
        </p:nvSpPr>
        <p:spPr>
          <a:xfrm>
            <a:off x="5257800" y="2362200"/>
            <a:ext cx="3733800" cy="35814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ABC –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правильный;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 – точка пересечения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медиан (высот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биссектрис),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центр вписанной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описанной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окружностей.</a:t>
            </a:r>
          </a:p>
          <a:p>
            <a:pPr eaLnBrk="1" hangingPunct="1">
              <a:defRPr/>
            </a:pPr>
            <a:endParaRPr lang="ru-RU" b="1" dirty="0" smtClean="0"/>
          </a:p>
        </p:txBody>
      </p:sp>
      <p:pic>
        <p:nvPicPr>
          <p:cNvPr id="37891" name="Picture 5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36550" y="1676400"/>
            <a:ext cx="4768850" cy="4873625"/>
          </a:xfrm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5400" dirty="0" smtClean="0">
                <a:solidFill>
                  <a:srgbClr val="FFFF00"/>
                </a:solidFill>
              </a:rPr>
              <a:t>Четырехугольная   правильная  пирамида</a:t>
            </a:r>
            <a:endParaRPr lang="ru-RU" sz="5400" dirty="0" smtClean="0"/>
          </a:p>
        </p:txBody>
      </p:sp>
      <p:sp>
        <p:nvSpPr>
          <p:cNvPr id="10244" name="Содержимое 3"/>
          <p:cNvSpPr>
            <a:spLocks noGrp="1"/>
          </p:cNvSpPr>
          <p:nvPr>
            <p:ph sz="half" idx="2"/>
          </p:nvPr>
        </p:nvSpPr>
        <p:spPr>
          <a:xfrm>
            <a:off x="5562600" y="2362200"/>
            <a:ext cx="3124200" cy="37687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ABCD – </a:t>
            </a:r>
            <a:endPara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квадрат;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 – точка пересечения диагоналей.</a:t>
            </a:r>
          </a:p>
          <a:p>
            <a:pPr eaLnBrk="1" hangingPunct="1">
              <a:defRPr/>
            </a:pPr>
            <a:endParaRPr lang="ru-RU" b="1" dirty="0" smtClean="0"/>
          </a:p>
        </p:txBody>
      </p:sp>
      <p:pic>
        <p:nvPicPr>
          <p:cNvPr id="38915" name="Picture 5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76250" y="1371600"/>
            <a:ext cx="4629150" cy="5767388"/>
          </a:xfrm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5400" dirty="0" smtClean="0">
                <a:solidFill>
                  <a:srgbClr val="FFFF00"/>
                </a:solidFill>
              </a:rPr>
              <a:t>Шестиугольная   правильная  пирамида</a:t>
            </a:r>
            <a:endParaRPr lang="ru-RU" sz="5400" dirty="0" smtClean="0"/>
          </a:p>
        </p:txBody>
      </p:sp>
      <p:sp>
        <p:nvSpPr>
          <p:cNvPr id="11268" name="Содержимое 7"/>
          <p:cNvSpPr>
            <a:spLocks noGrp="1"/>
          </p:cNvSpPr>
          <p:nvPr>
            <p:ph sz="half" idx="2"/>
          </p:nvPr>
        </p:nvSpPr>
        <p:spPr>
          <a:xfrm>
            <a:off x="4191000" y="2438400"/>
            <a:ext cx="4572000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ABCD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F–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правильный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шестиугольник;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 – точка пересечения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диагоналей  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CF</a:t>
            </a:r>
            <a:endPara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9939" name="Picture 5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57200" y="1265238"/>
            <a:ext cx="4419600" cy="5686425"/>
          </a:xfrm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i="1" smtClean="0"/>
              <a:t>Построение изображения правильной четырёхугольной пирамиды</a:t>
            </a:r>
          </a:p>
        </p:txBody>
      </p:sp>
      <p:pic>
        <p:nvPicPr>
          <p:cNvPr id="26631" name="Picture 7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300413" y="3733800"/>
            <a:ext cx="2543175" cy="257175"/>
          </a:xfr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200"/>
                            </p:stCondLst>
                            <p:childTnLst>
                              <p:par>
                                <p:cTn id="1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1884</TotalTime>
  <Words>448</Words>
  <Application>Microsoft Office PowerPoint</Application>
  <PresentationFormat>Экран (4:3)</PresentationFormat>
  <Paragraphs>83</Paragraphs>
  <Slides>42</Slides>
  <Notes>1</Notes>
  <HiddenSlides>1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42</vt:i4>
      </vt:variant>
    </vt:vector>
  </HeadingPairs>
  <TitlesOfParts>
    <vt:vector size="44" baseType="lpstr">
      <vt:lpstr>Апекс</vt:lpstr>
      <vt:lpstr>Тема Office</vt:lpstr>
      <vt:lpstr>Урок геометрии для 10  класса по теме: «Пирамида.Правильная пирамида»</vt:lpstr>
      <vt:lpstr>Понятие пирамиды</vt:lpstr>
      <vt:lpstr> Площадь поверхности пирамиды Площадью полной поверхности пирамиды называется сумма площадей основания и боковых граней. S пирамиды = S осн. + S бок.   </vt:lpstr>
      <vt:lpstr>Правильная пирамида</vt:lpstr>
      <vt:lpstr>Правильные пирамиды</vt:lpstr>
      <vt:lpstr>Треугольная  правильная  пирамида</vt:lpstr>
      <vt:lpstr>Четырехугольная   правильная  пирамида</vt:lpstr>
      <vt:lpstr>Шестиугольная   правильная  пирамида</vt:lpstr>
      <vt:lpstr>Построение изображения правильной четырёхугольной пирамиды</vt:lpstr>
      <vt:lpstr>Построение изображения правильной четырёхугольной пирамиды</vt:lpstr>
      <vt:lpstr>Построение изображения правильной четырёхугольной пирамиды</vt:lpstr>
      <vt:lpstr>Построение изображения правильной четырёхугольной пирамиды</vt:lpstr>
      <vt:lpstr>Построение изображения правильной четырёхугольной пирамиды</vt:lpstr>
      <vt:lpstr>Построение изображения правильной четырёхугольной пирамиды</vt:lpstr>
      <vt:lpstr>Построение изображения правильной четырёхугольной пирамиды</vt:lpstr>
      <vt:lpstr>Построение изображения правильной четырёхугольной пирамиды</vt:lpstr>
      <vt:lpstr>Построение изображения правильной четырёхугольной пирамиды</vt:lpstr>
      <vt:lpstr>Построение изображения правильной четырёхугольной пирамиды</vt:lpstr>
      <vt:lpstr>Построение изображения правильной четырёхугольной пирамиды</vt:lpstr>
      <vt:lpstr>Построение изображения правильной четырёхугольной пирамиды</vt:lpstr>
      <vt:lpstr>Построение изображения правильной четырёхугольной пирамиды</vt:lpstr>
      <vt:lpstr>Построение изображения правильной треугольной пирамиды</vt:lpstr>
      <vt:lpstr>Построение изображения правильной треугольной пирамиды</vt:lpstr>
      <vt:lpstr>Построение изображения правильной треугольной пирамиды</vt:lpstr>
      <vt:lpstr>Построение изображения правильной треугольной пирамиды</vt:lpstr>
      <vt:lpstr>Построение изображения правильной треугольной пирамиды</vt:lpstr>
      <vt:lpstr>Построение изображения правильной треугольной пирамиды</vt:lpstr>
      <vt:lpstr>Построение изображения правильной треугольной пирамиды</vt:lpstr>
      <vt:lpstr>Построение изображения правильной треугольной пирамиды</vt:lpstr>
      <vt:lpstr>Построение изображения правильной треугольной пирамиды</vt:lpstr>
      <vt:lpstr>Построение изображения правильной треугольной пирамиды</vt:lpstr>
      <vt:lpstr>Построение изображения правильной треугольной пирамиды</vt:lpstr>
      <vt:lpstr>Построение изображения правильной треугольной пирамиды</vt:lpstr>
      <vt:lpstr>Построение изображения правильной треугольной пирамиды</vt:lpstr>
      <vt:lpstr>Свойства боковых ребер и боковых граней правильной пирамиды</vt:lpstr>
      <vt:lpstr>Слайд 36</vt:lpstr>
      <vt:lpstr>Слайд 37</vt:lpstr>
      <vt:lpstr> Теорема</vt:lpstr>
      <vt:lpstr>Теорема о площади боковой  поверхности правильной пирамиды</vt:lpstr>
      <vt:lpstr>Решить задачу : №1</vt:lpstr>
      <vt:lpstr>Решить задачу : №2</vt:lpstr>
      <vt:lpstr>Решить задачу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mv</dc:creator>
  <cp:lastModifiedBy>mv</cp:lastModifiedBy>
  <cp:revision>174</cp:revision>
  <cp:lastPrinted>1601-01-01T00:00:00Z</cp:lastPrinted>
  <dcterms:created xsi:type="dcterms:W3CDTF">1601-01-01T00:00:00Z</dcterms:created>
  <dcterms:modified xsi:type="dcterms:W3CDTF">2020-04-14T07:50:09Z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